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0" r:id="rId4"/>
    <p:sldId id="261" r:id="rId5"/>
    <p:sldId id="258" r:id="rId6"/>
    <p:sldId id="259" r:id="rId7"/>
    <p:sldId id="262" r:id="rId8"/>
    <p:sldId id="265" r:id="rId9"/>
    <p:sldId id="263" r:id="rId10"/>
    <p:sldId id="264" r:id="rId11"/>
    <p:sldId id="266" r:id="rId12"/>
    <p:sldId id="267" r:id="rId13"/>
    <p:sldId id="268" r:id="rId14"/>
    <p:sldId id="269" r:id="rId15"/>
    <p:sldId id="270" r:id="rId16"/>
    <p:sldId id="288" r:id="rId17"/>
    <p:sldId id="275" r:id="rId18"/>
    <p:sldId id="276" r:id="rId19"/>
    <p:sldId id="277" r:id="rId20"/>
    <p:sldId id="272" r:id="rId21"/>
    <p:sldId id="273" r:id="rId22"/>
    <p:sldId id="274" r:id="rId23"/>
    <p:sldId id="278" r:id="rId24"/>
    <p:sldId id="279" r:id="rId25"/>
    <p:sldId id="280" r:id="rId26"/>
    <p:sldId id="281" r:id="rId27"/>
    <p:sldId id="282" r:id="rId28"/>
    <p:sldId id="283" r:id="rId29"/>
    <p:sldId id="284" r:id="rId30"/>
    <p:sldId id="285" r:id="rId31"/>
    <p:sldId id="286" r:id="rId32"/>
    <p:sldId id="287"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E60A"/>
    <a:srgbClr val="C303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122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3877F-C4D6-4D2C-AB3C-763DD4E9D5E5}" type="datetimeFigureOut">
              <a:rPr lang="en-IN" smtClean="0"/>
              <a:pPr/>
              <a:t>04-06-2015</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14B6C-AAA7-4702-9FD0-ADC7903A45F7}" type="slidenum">
              <a:rPr lang="en-IN" smtClean="0"/>
              <a:pPr/>
              <a:t>‹#›</a:t>
            </a:fld>
            <a:endParaRPr lang="en-IN" dirty="0"/>
          </a:p>
        </p:txBody>
      </p:sp>
    </p:spTree>
    <p:extLst>
      <p:ext uri="{BB962C8B-B14F-4D97-AF65-F5344CB8AC3E}">
        <p14:creationId xmlns:p14="http://schemas.microsoft.com/office/powerpoint/2010/main" val="120494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014B6C-AAA7-4702-9FD0-ADC7903A45F7}" type="slidenum">
              <a:rPr lang="en-IN" smtClean="0"/>
              <a:pPr/>
              <a:t>1</a:t>
            </a:fld>
            <a:endParaRPr lang="en-IN" dirty="0"/>
          </a:p>
        </p:txBody>
      </p:sp>
    </p:spTree>
    <p:extLst>
      <p:ext uri="{BB962C8B-B14F-4D97-AF65-F5344CB8AC3E}">
        <p14:creationId xmlns:p14="http://schemas.microsoft.com/office/powerpoint/2010/main" val="181822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014B6C-AAA7-4702-9FD0-ADC7903A45F7}" type="slidenum">
              <a:rPr lang="en-IN" smtClean="0"/>
              <a:pPr/>
              <a:t>6</a:t>
            </a:fld>
            <a:endParaRPr lang="en-IN"/>
          </a:p>
        </p:txBody>
      </p:sp>
    </p:spTree>
    <p:extLst>
      <p:ext uri="{BB962C8B-B14F-4D97-AF65-F5344CB8AC3E}">
        <p14:creationId xmlns:p14="http://schemas.microsoft.com/office/powerpoint/2010/main" val="78901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014B6C-AAA7-4702-9FD0-ADC7903A45F7}" type="slidenum">
              <a:rPr lang="en-IN" smtClean="0"/>
              <a:pPr/>
              <a:t>10</a:t>
            </a:fld>
            <a:endParaRPr lang="en-IN"/>
          </a:p>
        </p:txBody>
      </p:sp>
    </p:spTree>
    <p:extLst>
      <p:ext uri="{BB962C8B-B14F-4D97-AF65-F5344CB8AC3E}">
        <p14:creationId xmlns:p14="http://schemas.microsoft.com/office/powerpoint/2010/main" val="2728576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B053E42-2C3A-4985-93FB-0752B8DD19BB}" type="datetimeFigureOut">
              <a:rPr lang="en-IN" smtClean="0"/>
              <a:pPr/>
              <a:t>04-06-2015</a:t>
            </a:fld>
            <a:endParaRPr lang="en-IN"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IN"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0F636B-1678-4E77-9F9D-6DABB8457D9D}" type="slidenum">
              <a:rPr lang="en-IN" smtClean="0"/>
              <a:pPr/>
              <a:t>‹#›</a:t>
            </a:fld>
            <a:endParaRPr lang="en-IN"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40F636B-1678-4E77-9F9D-6DABB8457D9D}" type="slidenum">
              <a:rPr lang="en-IN" smtClean="0"/>
              <a:pPr/>
              <a:t>‹#›</a:t>
            </a:fld>
            <a:endParaRPr lang="en-IN"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7" name="Slide Number Placeholder 6"/>
          <p:cNvSpPr>
            <a:spLocks noGrp="1"/>
          </p:cNvSpPr>
          <p:nvPr>
            <p:ph type="sldNum" sz="quarter" idx="12"/>
          </p:nvPr>
        </p:nvSpPr>
        <p:spPr/>
        <p:txBody>
          <a:bodyPr/>
          <a:lstStyle/>
          <a:p>
            <a:fld id="{F40F636B-1678-4E77-9F9D-6DABB8457D9D}" type="slidenum">
              <a:rPr lang="en-IN" smtClean="0"/>
              <a:pPr/>
              <a:t>‹#›</a:t>
            </a:fld>
            <a:endParaRPr lang="en-IN"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N"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053E42-2C3A-4985-93FB-0752B8DD19BB}" type="datetimeFigureOut">
              <a:rPr lang="en-IN" smtClean="0"/>
              <a:pPr/>
              <a:t>04-06-2015</a:t>
            </a:fld>
            <a:endParaRPr lang="en-IN"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IN" dirty="0"/>
          </a:p>
        </p:txBody>
      </p:sp>
      <p:sp>
        <p:nvSpPr>
          <p:cNvPr id="7" name="Slide Number Placeholder 6"/>
          <p:cNvSpPr>
            <a:spLocks noGrp="1"/>
          </p:cNvSpPr>
          <p:nvPr>
            <p:ph type="sldNum" sz="quarter" idx="12"/>
          </p:nvPr>
        </p:nvSpPr>
        <p:spPr/>
        <p:txBody>
          <a:bodyPr/>
          <a:lstStyle/>
          <a:p>
            <a:fld id="{F40F636B-1678-4E77-9F9D-6DABB8457D9D}"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B053E42-2C3A-4985-93FB-0752B8DD19BB}" type="datetimeFigureOut">
              <a:rPr lang="en-IN" smtClean="0"/>
              <a:pPr/>
              <a:t>04-06-2015</a:t>
            </a:fld>
            <a:endParaRPr lang="en-IN"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IN"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0F636B-1678-4E77-9F9D-6DABB8457D9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1910882"/>
            <a:ext cx="7560840" cy="4647426"/>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b="1" dirty="0">
              <a:solidFill>
                <a:srgbClr val="0070C0"/>
              </a:solidFill>
            </a:endParaRPr>
          </a:p>
          <a:p>
            <a:r>
              <a:rPr lang="en-US" sz="4000" b="1" dirty="0">
                <a:solidFill>
                  <a:srgbClr val="0070C0"/>
                </a:solidFill>
              </a:rPr>
              <a:t>E</a:t>
            </a:r>
            <a:r>
              <a:rPr lang="en-US" sz="4000" b="1" dirty="0" smtClean="0">
                <a:solidFill>
                  <a:srgbClr val="0070C0"/>
                </a:solidFill>
              </a:rPr>
              <a:t>nglish Language Teaching</a:t>
            </a:r>
          </a:p>
          <a:p>
            <a:r>
              <a:rPr lang="en-US" sz="4000" b="1" dirty="0" smtClean="0">
                <a:solidFill>
                  <a:srgbClr val="0070C0"/>
                </a:solidFill>
              </a:rPr>
              <a:t>MODULE III</a:t>
            </a:r>
            <a:endParaRPr lang="en-US" sz="4000" b="1" dirty="0">
              <a:solidFill>
                <a:srgbClr val="0070C0"/>
              </a:solidFill>
            </a:endParaRPr>
          </a:p>
        </p:txBody>
      </p:sp>
      <p:sp>
        <p:nvSpPr>
          <p:cNvPr id="4" name="TextBox 3"/>
          <p:cNvSpPr txBox="1"/>
          <p:nvPr/>
        </p:nvSpPr>
        <p:spPr>
          <a:xfrm>
            <a:off x="5181600" y="6477000"/>
            <a:ext cx="3833101" cy="369332"/>
          </a:xfrm>
          <a:prstGeom prst="rect">
            <a:avLst/>
          </a:prstGeom>
          <a:noFill/>
        </p:spPr>
        <p:txBody>
          <a:bodyPr wrap="none" rtlCol="0">
            <a:spAutoFit/>
          </a:bodyPr>
          <a:lstStyle/>
          <a:p>
            <a:r>
              <a:rPr lang="en-US" dirty="0" err="1" smtClean="0"/>
              <a:t>Haritha</a:t>
            </a:r>
            <a:r>
              <a:rPr lang="en-US" dirty="0" smtClean="0"/>
              <a:t> </a:t>
            </a:r>
            <a:r>
              <a:rPr lang="en-US" dirty="0" err="1" smtClean="0"/>
              <a:t>Unnithan</a:t>
            </a:r>
            <a:r>
              <a:rPr lang="en-US" dirty="0" smtClean="0"/>
              <a:t>, Dept </a:t>
            </a:r>
            <a:r>
              <a:rPr lang="en-US" smtClean="0"/>
              <a:t>of English</a:t>
            </a:r>
            <a:endParaRPr lang="en-US"/>
          </a:p>
        </p:txBody>
      </p:sp>
    </p:spTree>
    <p:extLst>
      <p:ext uri="{BB962C8B-B14F-4D97-AF65-F5344CB8AC3E}">
        <p14:creationId xmlns:p14="http://schemas.microsoft.com/office/powerpoint/2010/main" val="175712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0"/>
            <a:ext cx="3635896"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0"/>
            <a:ext cx="5508104" cy="6370975"/>
          </a:xfrm>
          <a:prstGeom prst="rect">
            <a:avLst/>
          </a:prstGeom>
        </p:spPr>
        <p:txBody>
          <a:bodyPr wrap="square">
            <a:spAutoFit/>
          </a:bodyPr>
          <a:lstStyle/>
          <a:p>
            <a:pPr marL="457200" indent="-457200">
              <a:buFont typeface="Arial" pitchFamily="34" charset="0"/>
              <a:buChar char="•"/>
            </a:pPr>
            <a:r>
              <a:rPr lang="en-US" sz="2400" b="1" dirty="0">
                <a:solidFill>
                  <a:srgbClr val="C00000"/>
                </a:solidFill>
              </a:rPr>
              <a:t>Introduced in France and Germany</a:t>
            </a:r>
          </a:p>
          <a:p>
            <a:pPr marL="457200" indent="-457200">
              <a:buFont typeface="Arial" pitchFamily="34" charset="0"/>
              <a:buChar char="•"/>
            </a:pPr>
            <a:r>
              <a:rPr lang="en-US" sz="2400" b="1" dirty="0" err="1">
                <a:solidFill>
                  <a:srgbClr val="C00000"/>
                </a:solidFill>
              </a:rPr>
              <a:t>Sauveur</a:t>
            </a:r>
            <a:r>
              <a:rPr lang="en-US" sz="2400" b="1" dirty="0">
                <a:solidFill>
                  <a:srgbClr val="C00000"/>
                </a:solidFill>
              </a:rPr>
              <a:t> and Maximilian Berlitz in commercial </a:t>
            </a:r>
            <a:r>
              <a:rPr lang="en-US" sz="2400" b="1" dirty="0" smtClean="0">
                <a:solidFill>
                  <a:srgbClr val="C00000"/>
                </a:solidFill>
              </a:rPr>
              <a:t>schools</a:t>
            </a:r>
          </a:p>
          <a:p>
            <a:pPr marL="457200" indent="-457200">
              <a:buFont typeface="Arial" pitchFamily="34" charset="0"/>
              <a:buChar char="•"/>
            </a:pPr>
            <a:r>
              <a:rPr lang="en-US" sz="2400" b="1" dirty="0" smtClean="0">
                <a:solidFill>
                  <a:srgbClr val="C00000"/>
                </a:solidFill>
              </a:rPr>
              <a:t>Classroom instructions in target language</a:t>
            </a:r>
          </a:p>
          <a:p>
            <a:pPr marL="457200" indent="-457200">
              <a:buFont typeface="Arial" pitchFamily="34" charset="0"/>
              <a:buChar char="•"/>
            </a:pPr>
            <a:r>
              <a:rPr lang="en-US" sz="2400" b="1" dirty="0" smtClean="0">
                <a:solidFill>
                  <a:srgbClr val="C00000"/>
                </a:solidFill>
              </a:rPr>
              <a:t>Oral communication- question and answer exchanges</a:t>
            </a:r>
          </a:p>
          <a:p>
            <a:pPr marL="457200" indent="-457200">
              <a:buFont typeface="Arial" pitchFamily="34" charset="0"/>
              <a:buChar char="•"/>
            </a:pPr>
            <a:endParaRPr lang="en-US" sz="2400" b="1" dirty="0" smtClean="0">
              <a:solidFill>
                <a:srgbClr val="C00000"/>
              </a:solidFill>
            </a:endParaRPr>
          </a:p>
          <a:p>
            <a:pPr marL="457200" indent="-457200">
              <a:buFont typeface="Arial" pitchFamily="34" charset="0"/>
              <a:buChar char="•"/>
            </a:pPr>
            <a:r>
              <a:rPr lang="en-US" sz="2400" b="1" dirty="0" smtClean="0">
                <a:solidFill>
                  <a:srgbClr val="C00000"/>
                </a:solidFill>
              </a:rPr>
              <a:t>Inductive learning of grammar</a:t>
            </a:r>
          </a:p>
          <a:p>
            <a:pPr marL="457200" indent="-457200">
              <a:buFont typeface="Arial" pitchFamily="34" charset="0"/>
              <a:buChar char="•"/>
            </a:pPr>
            <a:r>
              <a:rPr lang="en-US" sz="2400" b="1" dirty="0" smtClean="0">
                <a:solidFill>
                  <a:srgbClr val="C00000"/>
                </a:solidFill>
              </a:rPr>
              <a:t>Concrete vocabulary through demonstration and abstract through association of ideas</a:t>
            </a:r>
          </a:p>
          <a:p>
            <a:pPr marL="457200" indent="-457200">
              <a:buFont typeface="Arial" pitchFamily="34" charset="0"/>
              <a:buChar char="•"/>
            </a:pPr>
            <a:r>
              <a:rPr lang="en-US" sz="2400" b="1" dirty="0" smtClean="0">
                <a:solidFill>
                  <a:srgbClr val="C00000"/>
                </a:solidFill>
              </a:rPr>
              <a:t>Speech and listening comprehension</a:t>
            </a:r>
          </a:p>
          <a:p>
            <a:pPr marL="457200" indent="-457200">
              <a:buFont typeface="Arial" pitchFamily="34" charset="0"/>
              <a:buChar char="•"/>
            </a:pPr>
            <a:r>
              <a:rPr lang="en-US" sz="2400" b="1" dirty="0" smtClean="0">
                <a:solidFill>
                  <a:srgbClr val="C00000"/>
                </a:solidFill>
              </a:rPr>
              <a:t>Correctness of pronunciation and grammar.</a:t>
            </a:r>
            <a:endParaRPr lang="en-US" sz="2400" b="1" dirty="0">
              <a:solidFill>
                <a:srgbClr val="C00000"/>
              </a:solidFill>
            </a:endParaRPr>
          </a:p>
        </p:txBody>
      </p:sp>
    </p:spTree>
    <p:extLst>
      <p:ext uri="{BB962C8B-B14F-4D97-AF65-F5344CB8AC3E}">
        <p14:creationId xmlns:p14="http://schemas.microsoft.com/office/powerpoint/2010/main" val="1122349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lstStyle/>
          <a:p>
            <a:r>
              <a:rPr lang="en-IN" b="1" dirty="0" smtClean="0">
                <a:solidFill>
                  <a:srgbClr val="FF0000"/>
                </a:solidFill>
              </a:rPr>
              <a:t>Demerits</a:t>
            </a:r>
            <a:endParaRPr lang="en-IN" b="1" dirty="0">
              <a:solidFill>
                <a:srgbClr val="FF0000"/>
              </a:solidFill>
            </a:endParaRPr>
          </a:p>
        </p:txBody>
      </p:sp>
      <p:sp>
        <p:nvSpPr>
          <p:cNvPr id="3" name="Content Placeholder 2"/>
          <p:cNvSpPr>
            <a:spLocks noGrp="1"/>
          </p:cNvSpPr>
          <p:nvPr>
            <p:ph idx="1"/>
          </p:nvPr>
        </p:nvSpPr>
        <p:spPr>
          <a:xfrm>
            <a:off x="1043492" y="1700808"/>
            <a:ext cx="6777317" cy="4131821"/>
          </a:xfrm>
        </p:spPr>
        <p:txBody>
          <a:bodyPr/>
          <a:lstStyle/>
          <a:p>
            <a:r>
              <a:rPr lang="en-IN" dirty="0" smtClean="0"/>
              <a:t>Overemphasized the naturalistic learning </a:t>
            </a:r>
          </a:p>
          <a:p>
            <a:r>
              <a:rPr lang="en-IN" dirty="0" smtClean="0"/>
              <a:t>Failed to consider practical realities</a:t>
            </a:r>
          </a:p>
          <a:p>
            <a:r>
              <a:rPr lang="en-IN" dirty="0" smtClean="0"/>
              <a:t>Required teachers who were native speakers or who had native-like fluency </a:t>
            </a:r>
          </a:p>
          <a:p>
            <a:r>
              <a:rPr lang="en-IN" dirty="0" smtClean="0"/>
              <a:t>Largely dependent on teacher’s skill.</a:t>
            </a:r>
            <a:endParaRPr lang="en-IN" dirty="0"/>
          </a:p>
        </p:txBody>
      </p:sp>
    </p:spTree>
    <p:extLst>
      <p:ext uri="{BB962C8B-B14F-4D97-AF65-F5344CB8AC3E}">
        <p14:creationId xmlns:p14="http://schemas.microsoft.com/office/powerpoint/2010/main" val="108941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17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7353265" cy="5355957"/>
          </a:xfrm>
        </p:spPr>
        <p:txBody>
          <a:bodyPr/>
          <a:lstStyle/>
          <a:p>
            <a:r>
              <a:rPr lang="en-IN" dirty="0" smtClean="0"/>
              <a:t>Proposed by American Linguists in 1950s</a:t>
            </a:r>
          </a:p>
          <a:p>
            <a:pPr marL="68580" indent="0">
              <a:buNone/>
            </a:pPr>
            <a:r>
              <a:rPr lang="en-IN" dirty="0" smtClean="0"/>
              <a:t>(structural linguistics)</a:t>
            </a:r>
          </a:p>
          <a:p>
            <a:pPr>
              <a:buFont typeface="Courier New" pitchFamily="49" charset="0"/>
              <a:buChar char="o"/>
            </a:pPr>
            <a:r>
              <a:rPr lang="en-IN" dirty="0" smtClean="0"/>
              <a:t>Foreign language learning is a process of mechanical habit formation. </a:t>
            </a:r>
            <a:r>
              <a:rPr lang="en-IN" b="1" dirty="0" smtClean="0">
                <a:solidFill>
                  <a:schemeClr val="accent3"/>
                </a:solidFill>
              </a:rPr>
              <a:t>Language is a verbal behaviour.</a:t>
            </a:r>
          </a:p>
          <a:p>
            <a:pPr>
              <a:buFont typeface="Courier New" pitchFamily="49" charset="0"/>
              <a:buChar char="o"/>
            </a:pPr>
            <a:r>
              <a:rPr lang="en-US" dirty="0"/>
              <a:t>The Audio-lingual Method was widely used in the 1950s and 1960s, and the emphasis was not on the understanding of words, but rather on the acquisition of structures and patterns in common everyday dialogue.</a:t>
            </a:r>
            <a:endParaRPr lang="en-IN" dirty="0" smtClean="0"/>
          </a:p>
          <a:p>
            <a:pPr>
              <a:buFont typeface="Courier New" pitchFamily="49" charset="0"/>
              <a:buChar char="o"/>
            </a:pPr>
            <a:r>
              <a:rPr lang="en-IN" dirty="0" smtClean="0"/>
              <a:t>Memorizing dialogues and performing pattern drills.</a:t>
            </a:r>
          </a:p>
          <a:p>
            <a:pPr>
              <a:buFont typeface="Courier New" pitchFamily="49" charset="0"/>
              <a:buChar char="o"/>
            </a:pPr>
            <a:r>
              <a:rPr lang="en-IN" dirty="0" smtClean="0"/>
              <a:t>Aural-oral training</a:t>
            </a:r>
          </a:p>
          <a:p>
            <a:pPr>
              <a:buFont typeface="Courier New" pitchFamily="49" charset="0"/>
              <a:buChar char="o"/>
            </a:pPr>
            <a:endParaRPr lang="en-IN" dirty="0"/>
          </a:p>
        </p:txBody>
      </p:sp>
    </p:spTree>
    <p:extLst>
      <p:ext uri="{BB962C8B-B14F-4D97-AF65-F5344CB8AC3E}">
        <p14:creationId xmlns:p14="http://schemas.microsoft.com/office/powerpoint/2010/main" val="112550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08720"/>
            <a:ext cx="7353265" cy="5688632"/>
          </a:xfrm>
        </p:spPr>
        <p:txBody>
          <a:bodyPr>
            <a:normAutofit/>
          </a:bodyPr>
          <a:lstStyle/>
          <a:p>
            <a:r>
              <a:rPr lang="en-US" dirty="0" smtClean="0"/>
              <a:t>set </a:t>
            </a:r>
            <a:r>
              <a:rPr lang="en-US" dirty="0"/>
              <a:t>phrases are </a:t>
            </a:r>
            <a:r>
              <a:rPr lang="en-US" dirty="0" err="1"/>
              <a:t>memorised</a:t>
            </a:r>
            <a:r>
              <a:rPr lang="en-US" dirty="0"/>
              <a:t> with a focus on intonation</a:t>
            </a:r>
          </a:p>
          <a:p>
            <a:r>
              <a:rPr lang="en-US" dirty="0"/>
              <a:t>Grammatical explanations are kept to a minimum</a:t>
            </a:r>
          </a:p>
          <a:p>
            <a:r>
              <a:rPr lang="en-US" dirty="0"/>
              <a:t>Vocabulary is taught in context</a:t>
            </a:r>
          </a:p>
          <a:p>
            <a:r>
              <a:rPr lang="en-US" dirty="0"/>
              <a:t>Audio-visual aids are </a:t>
            </a:r>
            <a:r>
              <a:rPr lang="en-US" dirty="0" smtClean="0"/>
              <a:t>used( tape recorders, language labs)</a:t>
            </a:r>
            <a:endParaRPr lang="en-US" dirty="0"/>
          </a:p>
          <a:p>
            <a:r>
              <a:rPr lang="en-US" dirty="0"/>
              <a:t>Focus is on pronunciation</a:t>
            </a:r>
          </a:p>
          <a:p>
            <a:r>
              <a:rPr lang="en-US" dirty="0"/>
              <a:t>Correct responses are positively reinforced </a:t>
            </a:r>
            <a:r>
              <a:rPr lang="en-US" dirty="0" smtClean="0"/>
              <a:t>immediately</a:t>
            </a:r>
          </a:p>
          <a:p>
            <a:r>
              <a:rPr lang="en-US" dirty="0" smtClean="0"/>
              <a:t>A teacher- dominated method.</a:t>
            </a:r>
          </a:p>
          <a:p>
            <a:r>
              <a:rPr lang="en-US" dirty="0" smtClean="0"/>
              <a:t>Active verbal interaction between teacher and learner.</a:t>
            </a:r>
          </a:p>
          <a:p>
            <a:endParaRPr lang="en-IN" dirty="0"/>
          </a:p>
        </p:txBody>
      </p:sp>
    </p:spTree>
    <p:extLst>
      <p:ext uri="{BB962C8B-B14F-4D97-AF65-F5344CB8AC3E}">
        <p14:creationId xmlns:p14="http://schemas.microsoft.com/office/powerpoint/2010/main" val="2556210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05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Decline of Audio- Lingual Method</a:t>
            </a:r>
            <a:endParaRPr lang="en-IN" dirty="0"/>
          </a:p>
        </p:txBody>
      </p:sp>
      <p:sp>
        <p:nvSpPr>
          <p:cNvPr id="3" name="Content Placeholder 2"/>
          <p:cNvSpPr>
            <a:spLocks noGrp="1"/>
          </p:cNvSpPr>
          <p:nvPr>
            <p:ph idx="1"/>
          </p:nvPr>
        </p:nvSpPr>
        <p:spPr/>
        <p:txBody>
          <a:bodyPr/>
          <a:lstStyle/>
          <a:p>
            <a:r>
              <a:rPr lang="en-US" dirty="0"/>
              <a:t>With Noam Chomsky’s theory against </a:t>
            </a:r>
            <a:r>
              <a:rPr lang="en-US" dirty="0" err="1"/>
              <a:t>behaviourism</a:t>
            </a:r>
            <a:endParaRPr lang="en-US" dirty="0"/>
          </a:p>
          <a:p>
            <a:r>
              <a:rPr lang="en-US" dirty="0"/>
              <a:t>Transformational generative grammar</a:t>
            </a:r>
          </a:p>
          <a:p>
            <a:r>
              <a:rPr lang="en-US" dirty="0"/>
              <a:t>“Languages are not acquired by repetition and imitation, but generated from learner’s underlying competence”.</a:t>
            </a:r>
          </a:p>
          <a:p>
            <a:endParaRPr lang="en-IN" dirty="0"/>
          </a:p>
        </p:txBody>
      </p:sp>
    </p:spTree>
    <p:extLst>
      <p:ext uri="{BB962C8B-B14F-4D97-AF65-F5344CB8AC3E}">
        <p14:creationId xmlns:p14="http://schemas.microsoft.com/office/powerpoint/2010/main" val="3410460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04664"/>
            <a:ext cx="7024744" cy="864096"/>
          </a:xfrm>
        </p:spPr>
        <p:txBody>
          <a:bodyPr/>
          <a:lstStyle/>
          <a:p>
            <a:r>
              <a:rPr lang="en-IN" dirty="0" smtClean="0"/>
              <a:t>Audio Visual method</a:t>
            </a:r>
            <a:endParaRPr lang="en-IN" dirty="0"/>
          </a:p>
        </p:txBody>
      </p:sp>
      <p:sp>
        <p:nvSpPr>
          <p:cNvPr id="3" name="Content Placeholder 2"/>
          <p:cNvSpPr>
            <a:spLocks noGrp="1"/>
          </p:cNvSpPr>
          <p:nvPr>
            <p:ph idx="1"/>
          </p:nvPr>
        </p:nvSpPr>
        <p:spPr>
          <a:xfrm>
            <a:off x="1043492" y="1268760"/>
            <a:ext cx="6777317" cy="4563869"/>
          </a:xfrm>
        </p:spPr>
        <p:txBody>
          <a:bodyPr/>
          <a:lstStyle/>
          <a:p>
            <a:r>
              <a:rPr lang="en-IN" dirty="0" smtClean="0"/>
              <a:t>France 1950s</a:t>
            </a:r>
          </a:p>
          <a:p>
            <a:r>
              <a:rPr lang="en-US" dirty="0"/>
              <a:t>foreign language is basically a mechanical process and it is more effective if spoken form precedes written form. </a:t>
            </a:r>
            <a:endParaRPr lang="en-US" dirty="0" smtClean="0"/>
          </a:p>
          <a:p>
            <a:r>
              <a:rPr lang="en-US" dirty="0" smtClean="0"/>
              <a:t>The </a:t>
            </a:r>
            <a:r>
              <a:rPr lang="en-US" dirty="0"/>
              <a:t>stress was on oral proficiency and carefully- structured drill sequences (mimicry/</a:t>
            </a:r>
            <a:r>
              <a:rPr lang="en-US" dirty="0" err="1"/>
              <a:t>memorisation</a:t>
            </a:r>
            <a:r>
              <a:rPr lang="en-US" dirty="0"/>
              <a:t>) and the idea that quality and permanence of learning are in direct proportion to amount of practice carried out.</a:t>
            </a:r>
            <a:endParaRPr lang="en-IN" dirty="0"/>
          </a:p>
        </p:txBody>
      </p:sp>
    </p:spTree>
    <p:extLst>
      <p:ext uri="{BB962C8B-B14F-4D97-AF65-F5344CB8AC3E}">
        <p14:creationId xmlns:p14="http://schemas.microsoft.com/office/powerpoint/2010/main" val="143887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784976" cy="5832648"/>
          </a:xfrm>
        </p:spPr>
        <p:txBody>
          <a:bodyPr>
            <a:noAutofit/>
          </a:bodyPr>
          <a:lstStyle/>
          <a:p>
            <a:r>
              <a:rPr lang="en-US" sz="2200" b="1" dirty="0">
                <a:solidFill>
                  <a:srgbClr val="00B0F0"/>
                </a:solidFill>
              </a:rPr>
              <a:t> The </a:t>
            </a:r>
            <a:r>
              <a:rPr lang="en-US" sz="2200" b="1" dirty="0" smtClean="0">
                <a:solidFill>
                  <a:srgbClr val="00B0F0"/>
                </a:solidFill>
              </a:rPr>
              <a:t>lesson </a:t>
            </a:r>
            <a:r>
              <a:rPr lang="en-US" sz="2200" b="1" dirty="0">
                <a:solidFill>
                  <a:srgbClr val="00B0F0"/>
                </a:solidFill>
              </a:rPr>
              <a:t>begins with the filmstrips and tape-presentation.</a:t>
            </a:r>
          </a:p>
          <a:p>
            <a:r>
              <a:rPr lang="en-US" sz="2200" b="1" dirty="0" smtClean="0">
                <a:solidFill>
                  <a:srgbClr val="00B0F0"/>
                </a:solidFill>
              </a:rPr>
              <a:t> </a:t>
            </a:r>
            <a:r>
              <a:rPr lang="en-US" sz="2200" b="1" dirty="0">
                <a:solidFill>
                  <a:srgbClr val="00B0F0"/>
                </a:solidFill>
              </a:rPr>
              <a:t>The materials are explained by the teacher through pointing, demonstrating, selective listening, question and answer.</a:t>
            </a:r>
          </a:p>
          <a:p>
            <a:r>
              <a:rPr lang="en-US" sz="2200" b="1" dirty="0" smtClean="0">
                <a:solidFill>
                  <a:srgbClr val="00B0F0"/>
                </a:solidFill>
              </a:rPr>
              <a:t> </a:t>
            </a:r>
            <a:r>
              <a:rPr lang="en-US" sz="2200" b="1" dirty="0">
                <a:solidFill>
                  <a:srgbClr val="00B0F0"/>
                </a:solidFill>
              </a:rPr>
              <a:t>The dialogue is repeated several times and memorized by frequent replays of tape-recording and filmstrips or by language laboratory practice.</a:t>
            </a:r>
          </a:p>
          <a:p>
            <a:r>
              <a:rPr lang="en-US" sz="2200" b="1" dirty="0" smtClean="0">
                <a:solidFill>
                  <a:srgbClr val="00B0F0"/>
                </a:solidFill>
              </a:rPr>
              <a:t> </a:t>
            </a:r>
            <a:r>
              <a:rPr lang="en-US" sz="2200" b="1" dirty="0">
                <a:solidFill>
                  <a:srgbClr val="00B0F0"/>
                </a:solidFill>
              </a:rPr>
              <a:t>Students are gradually emancipated by the filmstrip and tape-recorder.</a:t>
            </a:r>
          </a:p>
          <a:p>
            <a:pPr marL="68580" indent="0">
              <a:buNone/>
            </a:pPr>
            <a:r>
              <a:rPr lang="en-US" sz="2200" b="1" dirty="0" smtClean="0">
                <a:solidFill>
                  <a:srgbClr val="00B0F0"/>
                </a:solidFill>
              </a:rPr>
              <a:t>          </a:t>
            </a:r>
            <a:r>
              <a:rPr lang="en-US" sz="2200" b="1" u="sng" dirty="0" smtClean="0">
                <a:solidFill>
                  <a:srgbClr val="FF0000"/>
                </a:solidFill>
              </a:rPr>
              <a:t>Advantages</a:t>
            </a:r>
            <a:endParaRPr lang="en-US" sz="2200" b="1" u="sng" dirty="0">
              <a:solidFill>
                <a:srgbClr val="FF0000"/>
              </a:solidFill>
            </a:endParaRPr>
          </a:p>
          <a:p>
            <a:r>
              <a:rPr lang="en-US" sz="2200" b="1" dirty="0" smtClean="0">
                <a:solidFill>
                  <a:srgbClr val="00B0F0"/>
                </a:solidFill>
              </a:rPr>
              <a:t>The </a:t>
            </a:r>
            <a:r>
              <a:rPr lang="en-US" sz="2200" b="1" dirty="0">
                <a:solidFill>
                  <a:srgbClr val="00B0F0"/>
                </a:solidFill>
              </a:rPr>
              <a:t>students </a:t>
            </a:r>
            <a:r>
              <a:rPr lang="en-US" sz="2200" b="1" dirty="0" smtClean="0">
                <a:solidFill>
                  <a:srgbClr val="00B0F0"/>
                </a:solidFill>
              </a:rPr>
              <a:t>can easy </a:t>
            </a:r>
            <a:r>
              <a:rPr lang="en-US" sz="2200" b="1" dirty="0">
                <a:solidFill>
                  <a:srgbClr val="00B0F0"/>
                </a:solidFill>
              </a:rPr>
              <a:t>understand the material because they are not only </a:t>
            </a:r>
            <a:r>
              <a:rPr lang="en-US" sz="2200" b="1" dirty="0" smtClean="0">
                <a:solidFill>
                  <a:srgbClr val="00B0F0"/>
                </a:solidFill>
              </a:rPr>
              <a:t>listening </a:t>
            </a:r>
            <a:r>
              <a:rPr lang="en-US" sz="2200" b="1" dirty="0">
                <a:solidFill>
                  <a:srgbClr val="00B0F0"/>
                </a:solidFill>
              </a:rPr>
              <a:t>but also </a:t>
            </a:r>
            <a:r>
              <a:rPr lang="en-US" sz="2200" b="1" dirty="0" smtClean="0">
                <a:solidFill>
                  <a:srgbClr val="00B0F0"/>
                </a:solidFill>
              </a:rPr>
              <a:t>watching </a:t>
            </a:r>
            <a:r>
              <a:rPr lang="en-US" sz="2200" b="1" dirty="0">
                <a:solidFill>
                  <a:srgbClr val="00B0F0"/>
                </a:solidFill>
              </a:rPr>
              <a:t>the presentation.</a:t>
            </a:r>
          </a:p>
          <a:p>
            <a:r>
              <a:rPr lang="en-US" sz="2200" b="1" dirty="0" smtClean="0">
                <a:solidFill>
                  <a:srgbClr val="00B0F0"/>
                </a:solidFill>
              </a:rPr>
              <a:t>The </a:t>
            </a:r>
            <a:r>
              <a:rPr lang="en-US" sz="2200" b="1" dirty="0">
                <a:solidFill>
                  <a:srgbClr val="00B0F0"/>
                </a:solidFill>
              </a:rPr>
              <a:t>students </a:t>
            </a:r>
            <a:r>
              <a:rPr lang="en-US" sz="2200" b="1" dirty="0" smtClean="0">
                <a:solidFill>
                  <a:srgbClr val="00B0F0"/>
                </a:solidFill>
              </a:rPr>
              <a:t>will become fluent </a:t>
            </a:r>
            <a:r>
              <a:rPr lang="en-US" sz="2200" b="1" dirty="0">
                <a:solidFill>
                  <a:srgbClr val="00B0F0"/>
                </a:solidFill>
              </a:rPr>
              <a:t>in speaking.</a:t>
            </a:r>
          </a:p>
          <a:p>
            <a:r>
              <a:rPr lang="en-US" sz="2200" b="1" dirty="0" smtClean="0">
                <a:solidFill>
                  <a:srgbClr val="00B0F0"/>
                </a:solidFill>
              </a:rPr>
              <a:t>Audio </a:t>
            </a:r>
            <a:r>
              <a:rPr lang="en-US" sz="2200" b="1" dirty="0">
                <a:solidFill>
                  <a:srgbClr val="00B0F0"/>
                </a:solidFill>
              </a:rPr>
              <a:t>Visual Method </a:t>
            </a:r>
            <a:r>
              <a:rPr lang="en-US" sz="2200" b="1" dirty="0" smtClean="0">
                <a:solidFill>
                  <a:srgbClr val="00B0F0"/>
                </a:solidFill>
              </a:rPr>
              <a:t>enhances </a:t>
            </a:r>
            <a:r>
              <a:rPr lang="en-US" sz="2200" b="1" dirty="0">
                <a:solidFill>
                  <a:srgbClr val="00B0F0"/>
                </a:solidFill>
              </a:rPr>
              <a:t>student learning and create a more inviting atmosphere.</a:t>
            </a:r>
            <a:endParaRPr lang="en-IN" sz="2200" b="1" dirty="0">
              <a:solidFill>
                <a:srgbClr val="00B0F0"/>
              </a:solidFill>
            </a:endParaRPr>
          </a:p>
        </p:txBody>
      </p:sp>
    </p:spTree>
    <p:extLst>
      <p:ext uri="{BB962C8B-B14F-4D97-AF65-F5344CB8AC3E}">
        <p14:creationId xmlns:p14="http://schemas.microsoft.com/office/powerpoint/2010/main" val="2596417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20688"/>
            <a:ext cx="6777317" cy="5211941"/>
          </a:xfrm>
        </p:spPr>
        <p:txBody>
          <a:bodyPr/>
          <a:lstStyle/>
          <a:p>
            <a:r>
              <a:rPr lang="en-US" dirty="0"/>
              <a:t>The Disadvantages</a:t>
            </a:r>
          </a:p>
          <a:p>
            <a:r>
              <a:rPr lang="en-US" dirty="0" smtClean="0"/>
              <a:t> </a:t>
            </a:r>
            <a:r>
              <a:rPr lang="en-US" dirty="0"/>
              <a:t>Basic method of teaching is repetition.</a:t>
            </a:r>
          </a:p>
          <a:p>
            <a:r>
              <a:rPr lang="en-US" dirty="0" smtClean="0"/>
              <a:t>Mechanical </a:t>
            </a:r>
            <a:r>
              <a:rPr lang="en-US" dirty="0"/>
              <a:t>drills of early Audio-Visual approach is boring, mindless and counter productive.</a:t>
            </a:r>
          </a:p>
          <a:p>
            <a:r>
              <a:rPr lang="en-US" dirty="0" smtClean="0"/>
              <a:t>Audio-Visual </a:t>
            </a:r>
            <a:r>
              <a:rPr lang="en-US" dirty="0"/>
              <a:t>materials were open to same sort of misuse.</a:t>
            </a:r>
          </a:p>
          <a:p>
            <a:r>
              <a:rPr lang="en-US" dirty="0" smtClean="0"/>
              <a:t> </a:t>
            </a:r>
            <a:r>
              <a:rPr lang="en-US" dirty="0"/>
              <a:t>Audio Visual method doesn’t develop writing and reading skill</a:t>
            </a:r>
            <a:endParaRPr lang="en-IN" dirty="0"/>
          </a:p>
        </p:txBody>
      </p:sp>
    </p:spTree>
    <p:extLst>
      <p:ext uri="{BB962C8B-B14F-4D97-AF65-F5344CB8AC3E}">
        <p14:creationId xmlns:p14="http://schemas.microsoft.com/office/powerpoint/2010/main" val="213529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04664"/>
            <a:ext cx="7024744" cy="1080120"/>
          </a:xfrm>
        </p:spPr>
        <p:txBody>
          <a:bodyPr>
            <a:normAutofit fontScale="90000"/>
          </a:bodyPr>
          <a:lstStyle/>
          <a:p>
            <a:r>
              <a:rPr lang="en-IN" b="1" dirty="0" smtClean="0"/>
              <a:t>Methods of Language Teaching</a:t>
            </a:r>
            <a:endParaRPr lang="en-IN" b="1" dirty="0"/>
          </a:p>
        </p:txBody>
      </p:sp>
      <p:sp>
        <p:nvSpPr>
          <p:cNvPr id="3" name="Content Placeholder 2"/>
          <p:cNvSpPr>
            <a:spLocks noGrp="1"/>
          </p:cNvSpPr>
          <p:nvPr>
            <p:ph idx="1"/>
          </p:nvPr>
        </p:nvSpPr>
        <p:spPr>
          <a:xfrm>
            <a:off x="611560" y="1556792"/>
            <a:ext cx="7920880" cy="4464496"/>
          </a:xfrm>
        </p:spPr>
        <p:txBody>
          <a:bodyPr>
            <a:normAutofit lnSpcReduction="10000"/>
          </a:bodyPr>
          <a:lstStyle/>
          <a:p>
            <a:r>
              <a:rPr lang="en-US" dirty="0">
                <a:solidFill>
                  <a:srgbClr val="002060"/>
                </a:solidFill>
                <a:latin typeface="Times New Roman" pitchFamily="18" charset="0"/>
                <a:cs typeface="Times New Roman" pitchFamily="18" charset="0"/>
              </a:rPr>
              <a:t> Grammar Translation </a:t>
            </a:r>
            <a:r>
              <a:rPr lang="en-US" dirty="0" smtClean="0">
                <a:solidFill>
                  <a:srgbClr val="002060"/>
                </a:solidFill>
                <a:latin typeface="Times New Roman" pitchFamily="18" charset="0"/>
                <a:cs typeface="Times New Roman" pitchFamily="18" charset="0"/>
              </a:rPr>
              <a:t>method </a:t>
            </a:r>
          </a:p>
          <a:p>
            <a:r>
              <a:rPr lang="en-US" dirty="0" smtClean="0">
                <a:solidFill>
                  <a:srgbClr val="002060"/>
                </a:solidFill>
                <a:latin typeface="Times New Roman" pitchFamily="18" charset="0"/>
                <a:cs typeface="Times New Roman" pitchFamily="18" charset="0"/>
              </a:rPr>
              <a:t>Direct method</a:t>
            </a:r>
          </a:p>
          <a:p>
            <a:r>
              <a:rPr lang="en-US" dirty="0" smtClean="0">
                <a:solidFill>
                  <a:srgbClr val="002060"/>
                </a:solidFill>
                <a:latin typeface="Times New Roman" pitchFamily="18" charset="0"/>
                <a:cs typeface="Times New Roman" pitchFamily="18" charset="0"/>
              </a:rPr>
              <a:t>Audio-Lingual method </a:t>
            </a:r>
          </a:p>
          <a:p>
            <a:r>
              <a:rPr lang="en-US" dirty="0" smtClean="0">
                <a:solidFill>
                  <a:srgbClr val="002060"/>
                </a:solidFill>
                <a:latin typeface="Times New Roman" pitchFamily="18" charset="0"/>
                <a:cs typeface="Times New Roman" pitchFamily="18" charset="0"/>
              </a:rPr>
              <a:t>Audio-Visual method</a:t>
            </a:r>
          </a:p>
          <a:p>
            <a:r>
              <a:rPr lang="en-US" dirty="0" smtClean="0">
                <a:solidFill>
                  <a:srgbClr val="002060"/>
                </a:solidFill>
                <a:latin typeface="Times New Roman" pitchFamily="18" charset="0"/>
                <a:cs typeface="Times New Roman" pitchFamily="18" charset="0"/>
              </a:rPr>
              <a:t>Communicative </a:t>
            </a:r>
            <a:r>
              <a:rPr lang="en-US" dirty="0">
                <a:solidFill>
                  <a:srgbClr val="002060"/>
                </a:solidFill>
                <a:latin typeface="Times New Roman" pitchFamily="18" charset="0"/>
                <a:cs typeface="Times New Roman" pitchFamily="18" charset="0"/>
              </a:rPr>
              <a:t>Language </a:t>
            </a:r>
            <a:r>
              <a:rPr lang="en-US" dirty="0" smtClean="0">
                <a:solidFill>
                  <a:srgbClr val="002060"/>
                </a:solidFill>
                <a:latin typeface="Times New Roman" pitchFamily="18" charset="0"/>
                <a:cs typeface="Times New Roman" pitchFamily="18" charset="0"/>
              </a:rPr>
              <a:t>Teaching </a:t>
            </a:r>
          </a:p>
          <a:p>
            <a:r>
              <a:rPr lang="en-US" dirty="0" smtClean="0">
                <a:solidFill>
                  <a:srgbClr val="002060"/>
                </a:solidFill>
                <a:latin typeface="Times New Roman" pitchFamily="18" charset="0"/>
                <a:cs typeface="Times New Roman" pitchFamily="18" charset="0"/>
              </a:rPr>
              <a:t>CALL </a:t>
            </a:r>
          </a:p>
          <a:p>
            <a:r>
              <a:rPr lang="en-US" dirty="0" smtClean="0">
                <a:solidFill>
                  <a:srgbClr val="002060"/>
                </a:solidFill>
                <a:latin typeface="Times New Roman" pitchFamily="18" charset="0"/>
                <a:cs typeface="Times New Roman" pitchFamily="18" charset="0"/>
              </a:rPr>
              <a:t>Structural method</a:t>
            </a:r>
          </a:p>
          <a:p>
            <a:r>
              <a:rPr lang="en-US" dirty="0">
                <a:solidFill>
                  <a:srgbClr val="002060"/>
                </a:solidFill>
                <a:latin typeface="Times New Roman" pitchFamily="18" charset="0"/>
                <a:cs typeface="Times New Roman" pitchFamily="18" charset="0"/>
              </a:rPr>
              <a:t>F</a:t>
            </a:r>
            <a:r>
              <a:rPr lang="en-US" dirty="0" smtClean="0">
                <a:solidFill>
                  <a:srgbClr val="002060"/>
                </a:solidFill>
                <a:latin typeface="Times New Roman" pitchFamily="18" charset="0"/>
                <a:cs typeface="Times New Roman" pitchFamily="18" charset="0"/>
              </a:rPr>
              <a:t>unctional- </a:t>
            </a:r>
            <a:r>
              <a:rPr lang="en-US" dirty="0">
                <a:solidFill>
                  <a:srgbClr val="002060"/>
                </a:solidFill>
                <a:latin typeface="Times New Roman" pitchFamily="18" charset="0"/>
                <a:cs typeface="Times New Roman" pitchFamily="18" charset="0"/>
              </a:rPr>
              <a:t>notional </a:t>
            </a:r>
            <a:r>
              <a:rPr lang="en-US" dirty="0" smtClean="0">
                <a:solidFill>
                  <a:srgbClr val="002060"/>
                </a:solidFill>
                <a:latin typeface="Times New Roman" pitchFamily="18" charset="0"/>
                <a:cs typeface="Times New Roman" pitchFamily="18" charset="0"/>
              </a:rPr>
              <a:t>approach</a:t>
            </a:r>
          </a:p>
          <a:p>
            <a:r>
              <a:rPr lang="en-US" dirty="0" smtClean="0">
                <a:solidFill>
                  <a:srgbClr val="002060"/>
                </a:solidFill>
                <a:latin typeface="Times New Roman" pitchFamily="18" charset="0"/>
                <a:cs typeface="Times New Roman" pitchFamily="18" charset="0"/>
              </a:rPr>
              <a:t> </a:t>
            </a:r>
            <a:r>
              <a:rPr lang="en-US" dirty="0">
                <a:solidFill>
                  <a:srgbClr val="002060"/>
                </a:solidFill>
                <a:latin typeface="Times New Roman" pitchFamily="18" charset="0"/>
                <a:cs typeface="Times New Roman" pitchFamily="18" charset="0"/>
              </a:rPr>
              <a:t>T</a:t>
            </a:r>
            <a:r>
              <a:rPr lang="en-US" dirty="0" smtClean="0">
                <a:solidFill>
                  <a:srgbClr val="002060"/>
                </a:solidFill>
                <a:latin typeface="Times New Roman" pitchFamily="18" charset="0"/>
                <a:cs typeface="Times New Roman" pitchFamily="18" charset="0"/>
              </a:rPr>
              <a:t>he </a:t>
            </a:r>
            <a:r>
              <a:rPr lang="en-US" dirty="0">
                <a:solidFill>
                  <a:srgbClr val="002060"/>
                </a:solidFill>
                <a:latin typeface="Times New Roman" pitchFamily="18" charset="0"/>
                <a:cs typeface="Times New Roman" pitchFamily="18" charset="0"/>
              </a:rPr>
              <a:t>Silent </a:t>
            </a:r>
            <a:r>
              <a:rPr lang="en-US" dirty="0" smtClean="0">
                <a:solidFill>
                  <a:srgbClr val="002060"/>
                </a:solidFill>
                <a:latin typeface="Times New Roman" pitchFamily="18" charset="0"/>
                <a:cs typeface="Times New Roman" pitchFamily="18" charset="0"/>
              </a:rPr>
              <a:t>Way</a:t>
            </a:r>
          </a:p>
          <a:p>
            <a:r>
              <a:rPr lang="en-US" dirty="0" err="1" smtClean="0">
                <a:solidFill>
                  <a:srgbClr val="002060"/>
                </a:solidFill>
                <a:latin typeface="Times New Roman" pitchFamily="18" charset="0"/>
                <a:cs typeface="Times New Roman" pitchFamily="18" charset="0"/>
              </a:rPr>
              <a:t>Suggestopedia</a:t>
            </a:r>
            <a:r>
              <a:rPr lang="en-US" dirty="0">
                <a:solidFill>
                  <a:srgbClr val="002060"/>
                </a:solidFill>
                <a:latin typeface="Times New Roman" pitchFamily="18" charset="0"/>
                <a:cs typeface="Times New Roman" pitchFamily="18" charset="0"/>
              </a:rPr>
              <a:t>, </a:t>
            </a:r>
            <a:endParaRPr lang="en-US" dirty="0" smtClean="0">
              <a:solidFill>
                <a:srgbClr val="002060"/>
              </a:solidFill>
              <a:latin typeface="Times New Roman" pitchFamily="18" charset="0"/>
              <a:cs typeface="Times New Roman" pitchFamily="18" charset="0"/>
            </a:endParaRPr>
          </a:p>
          <a:p>
            <a:r>
              <a:rPr lang="en-US" dirty="0" smtClean="0">
                <a:solidFill>
                  <a:srgbClr val="002060"/>
                </a:solidFill>
                <a:latin typeface="Times New Roman" pitchFamily="18" charset="0"/>
                <a:cs typeface="Times New Roman" pitchFamily="18" charset="0"/>
              </a:rPr>
              <a:t>Community </a:t>
            </a:r>
            <a:r>
              <a:rPr lang="en-US" dirty="0">
                <a:solidFill>
                  <a:srgbClr val="002060"/>
                </a:solidFill>
                <a:latin typeface="Times New Roman" pitchFamily="18" charset="0"/>
                <a:cs typeface="Times New Roman" pitchFamily="18" charset="0"/>
              </a:rPr>
              <a:t>Language Learning. </a:t>
            </a:r>
            <a:endParaRPr lang="en-US"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09548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024744" cy="1412776"/>
          </a:xfrm>
        </p:spPr>
        <p:txBody>
          <a:bodyPr>
            <a:normAutofit fontScale="90000"/>
          </a:bodyPr>
          <a:lstStyle/>
          <a:p>
            <a:r>
              <a:rPr lang="en-IN" dirty="0" smtClean="0"/>
              <a:t/>
            </a:r>
            <a:br>
              <a:rPr lang="en-IN" dirty="0" smtClean="0"/>
            </a:br>
            <a:r>
              <a:rPr lang="en-IN" dirty="0" smtClean="0"/>
              <a:t/>
            </a:r>
            <a:br>
              <a:rPr lang="en-IN" dirty="0" smtClean="0"/>
            </a:br>
            <a:r>
              <a:rPr lang="en-IN" dirty="0"/>
              <a:t/>
            </a:r>
            <a:br>
              <a:rPr lang="en-IN" dirty="0"/>
            </a:br>
            <a:r>
              <a:rPr lang="en-IN" dirty="0" smtClean="0"/>
              <a:t>CLT</a:t>
            </a:r>
            <a:endParaRPr lang="en-IN" dirty="0"/>
          </a:p>
        </p:txBody>
      </p:sp>
      <p:sp>
        <p:nvSpPr>
          <p:cNvPr id="3" name="Content Placeholder 2"/>
          <p:cNvSpPr>
            <a:spLocks noGrp="1"/>
          </p:cNvSpPr>
          <p:nvPr>
            <p:ph idx="1"/>
          </p:nvPr>
        </p:nvSpPr>
        <p:spPr>
          <a:xfrm>
            <a:off x="1043492" y="1340768"/>
            <a:ext cx="6777317" cy="4491861"/>
          </a:xfrm>
        </p:spPr>
        <p:txBody>
          <a:bodyPr/>
          <a:lstStyle/>
          <a:p>
            <a:r>
              <a:rPr lang="en-IN" dirty="0" smtClean="0"/>
              <a:t>Maintained a functional approach to language teaching</a:t>
            </a:r>
          </a:p>
          <a:p>
            <a:r>
              <a:rPr lang="en-IN" dirty="0" smtClean="0"/>
              <a:t>Theory</a:t>
            </a:r>
          </a:p>
          <a:p>
            <a:pPr lvl="2"/>
            <a:r>
              <a:rPr lang="en-IN" sz="2400" dirty="0" smtClean="0"/>
              <a:t>Language is a system for the expression of meaning</a:t>
            </a:r>
          </a:p>
          <a:p>
            <a:pPr lvl="2"/>
            <a:r>
              <a:rPr lang="en-IN" sz="2400" dirty="0" smtClean="0"/>
              <a:t>Primary fn. Of language is interaction or communication</a:t>
            </a:r>
          </a:p>
          <a:p>
            <a:pPr lvl="2"/>
            <a:r>
              <a:rPr lang="en-IN" sz="2400" dirty="0" smtClean="0"/>
              <a:t>Structure of language reflects functional and communicative uses.</a:t>
            </a:r>
          </a:p>
          <a:p>
            <a:pPr lvl="2"/>
            <a:r>
              <a:rPr lang="en-IN" sz="2400" dirty="0" smtClean="0"/>
              <a:t>Primary units- categories of functional and communicative meaning.</a:t>
            </a:r>
          </a:p>
          <a:p>
            <a:pPr marL="685800" lvl="2" indent="0">
              <a:buNone/>
            </a:pPr>
            <a:endParaRPr lang="en-IN" sz="2400" dirty="0" smtClean="0"/>
          </a:p>
          <a:p>
            <a:pPr lvl="2"/>
            <a:endParaRPr lang="en-IN" dirty="0"/>
          </a:p>
        </p:txBody>
      </p:sp>
    </p:spTree>
    <p:extLst>
      <p:ext uri="{BB962C8B-B14F-4D97-AF65-F5344CB8AC3E}">
        <p14:creationId xmlns:p14="http://schemas.microsoft.com/office/powerpoint/2010/main" val="1059289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404664"/>
            <a:ext cx="6777317" cy="5427965"/>
          </a:xfrm>
        </p:spPr>
        <p:txBody>
          <a:bodyPr/>
          <a:lstStyle/>
          <a:p>
            <a:endParaRPr lang="en-IN" dirty="0" smtClean="0"/>
          </a:p>
          <a:p>
            <a:r>
              <a:rPr lang="en-IN" dirty="0" smtClean="0"/>
              <a:t>Functional communication activities and social interactional activities (Little wood)</a:t>
            </a:r>
          </a:p>
          <a:p>
            <a:r>
              <a:rPr lang="en-IN" dirty="0" smtClean="0"/>
              <a:t>Negotiation of information or information sharing in target language.</a:t>
            </a:r>
          </a:p>
          <a:p>
            <a:r>
              <a:rPr lang="en-IN" dirty="0" smtClean="0"/>
              <a:t>Teacher should facilitate the communication process.</a:t>
            </a:r>
          </a:p>
          <a:p>
            <a:r>
              <a:rPr lang="en-IN" dirty="0" smtClean="0"/>
              <a:t>Games, role plays, task based communication activities.</a:t>
            </a:r>
            <a:endParaRPr lang="en-IN" dirty="0"/>
          </a:p>
        </p:txBody>
      </p:sp>
    </p:spTree>
    <p:extLst>
      <p:ext uri="{BB962C8B-B14F-4D97-AF65-F5344CB8AC3E}">
        <p14:creationId xmlns:p14="http://schemas.microsoft.com/office/powerpoint/2010/main" val="3657759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600690" cy="792088"/>
          </a:xfrm>
        </p:spPr>
        <p:txBody>
          <a:bodyPr>
            <a:noAutofit/>
          </a:bodyPr>
          <a:lstStyle/>
          <a:p>
            <a:r>
              <a:rPr lang="en-IN" sz="3200" b="1" dirty="0" smtClean="0">
                <a:solidFill>
                  <a:srgbClr val="C3035A"/>
                </a:solidFill>
                <a:latin typeface="Arial Unicode MS" pitchFamily="34" charset="-128"/>
                <a:ea typeface="Arial Unicode MS" pitchFamily="34" charset="-128"/>
                <a:cs typeface="Arial Unicode MS" pitchFamily="34" charset="-128"/>
              </a:rPr>
              <a:t>Computer Assisted Language Learning</a:t>
            </a:r>
            <a:br>
              <a:rPr lang="en-IN" sz="3200" b="1" dirty="0" smtClean="0">
                <a:solidFill>
                  <a:srgbClr val="C3035A"/>
                </a:solidFill>
                <a:latin typeface="Arial Unicode MS" pitchFamily="34" charset="-128"/>
                <a:ea typeface="Arial Unicode MS" pitchFamily="34" charset="-128"/>
                <a:cs typeface="Arial Unicode MS" pitchFamily="34" charset="-128"/>
              </a:rPr>
            </a:br>
            <a:r>
              <a:rPr lang="en-IN" sz="3200" b="1" dirty="0" smtClean="0">
                <a:solidFill>
                  <a:srgbClr val="C3035A"/>
                </a:solidFill>
                <a:latin typeface="Arial Unicode MS" pitchFamily="34" charset="-128"/>
                <a:ea typeface="Arial Unicode MS" pitchFamily="34" charset="-128"/>
                <a:cs typeface="Arial Unicode MS" pitchFamily="34" charset="-128"/>
              </a:rPr>
              <a:t>( CALL)</a:t>
            </a:r>
            <a:endParaRPr lang="en-IN" sz="3200" b="1" dirty="0">
              <a:solidFill>
                <a:srgbClr val="C3035A"/>
              </a:solidFill>
              <a:latin typeface="Arial Unicode MS" pitchFamily="34" charset="-128"/>
              <a:ea typeface="Arial Unicode MS" pitchFamily="34" charset="-128"/>
              <a:cs typeface="Arial Unicode MS" pitchFamily="34" charset="-128"/>
            </a:endParaRPr>
          </a:p>
        </p:txBody>
      </p:sp>
      <p:sp>
        <p:nvSpPr>
          <p:cNvPr id="3" name="Content Placeholder 2"/>
          <p:cNvSpPr>
            <a:spLocks noGrp="1"/>
          </p:cNvSpPr>
          <p:nvPr>
            <p:ph idx="1"/>
          </p:nvPr>
        </p:nvSpPr>
        <p:spPr>
          <a:xfrm>
            <a:off x="1043492" y="1268760"/>
            <a:ext cx="6777317" cy="4563869"/>
          </a:xfrm>
        </p:spPr>
        <p:txBody>
          <a:bodyPr/>
          <a:lstStyle/>
          <a:p>
            <a:r>
              <a:rPr lang="en-US" dirty="0"/>
              <a:t> </a:t>
            </a:r>
            <a:r>
              <a:rPr lang="en-US" dirty="0">
                <a:solidFill>
                  <a:srgbClr val="24E60A"/>
                </a:solidFill>
              </a:rPr>
              <a:t>"</a:t>
            </a:r>
            <a:r>
              <a:rPr lang="en-US" dirty="0">
                <a:solidFill>
                  <a:srgbClr val="24E60A"/>
                </a:solidFill>
                <a:latin typeface="Arial Unicode MS" pitchFamily="34" charset="-128"/>
                <a:ea typeface="Arial Unicode MS" pitchFamily="34" charset="-128"/>
                <a:cs typeface="Arial Unicode MS" pitchFamily="34" charset="-128"/>
              </a:rPr>
              <a:t>the search for and study of applications of the computer in language teaching and learning." </a:t>
            </a:r>
            <a:r>
              <a:rPr lang="en-US" dirty="0" smtClean="0">
                <a:solidFill>
                  <a:srgbClr val="24E60A"/>
                </a:solidFill>
                <a:latin typeface="Arial Unicode MS" pitchFamily="34" charset="-128"/>
                <a:ea typeface="Arial Unicode MS" pitchFamily="34" charset="-128"/>
                <a:cs typeface="Arial Unicode MS" pitchFamily="34" charset="-128"/>
              </a:rPr>
              <a:t>( Levy)</a:t>
            </a:r>
          </a:p>
          <a:p>
            <a:r>
              <a:rPr lang="en-US" dirty="0">
                <a:solidFill>
                  <a:srgbClr val="24E60A"/>
                </a:solidFill>
                <a:latin typeface="Arial Unicode MS" pitchFamily="34" charset="-128"/>
                <a:ea typeface="Arial Unicode MS" pitchFamily="34" charset="-128"/>
                <a:cs typeface="Arial Unicode MS" pitchFamily="34" charset="-128"/>
              </a:rPr>
              <a:t>CALL is the use of computer technologies that promote educational learning, including word processing, presentation packages, guided drill and practice, tutor, simulation, problem solving, games, multimedia CD-ROM, and internet applications such as e-mail, chat and the World Wide Web (WWW) for language learning purposes.</a:t>
            </a:r>
            <a:endParaRPr lang="en-IN" dirty="0">
              <a:solidFill>
                <a:srgbClr val="24E60A"/>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3127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672698" cy="720080"/>
          </a:xfrm>
        </p:spPr>
        <p:txBody>
          <a:bodyPr/>
          <a:lstStyle/>
          <a:p>
            <a:r>
              <a:rPr lang="en-IN" b="1" dirty="0" smtClean="0"/>
              <a:t>Structural Approach</a:t>
            </a:r>
            <a:endParaRPr lang="en-IN" b="1" dirty="0"/>
          </a:p>
        </p:txBody>
      </p:sp>
      <p:sp>
        <p:nvSpPr>
          <p:cNvPr id="3" name="Content Placeholder 2"/>
          <p:cNvSpPr>
            <a:spLocks noGrp="1"/>
          </p:cNvSpPr>
          <p:nvPr>
            <p:ph idx="1"/>
          </p:nvPr>
        </p:nvSpPr>
        <p:spPr>
          <a:xfrm>
            <a:off x="467544" y="1052736"/>
            <a:ext cx="7353265" cy="5472608"/>
          </a:xfrm>
        </p:spPr>
        <p:txBody>
          <a:bodyPr>
            <a:normAutofit lnSpcReduction="10000"/>
          </a:bodyPr>
          <a:lstStyle/>
          <a:p>
            <a:r>
              <a:rPr lang="en-IN" dirty="0" smtClean="0"/>
              <a:t>Arrangement of words is very crucial in English language</a:t>
            </a:r>
          </a:p>
          <a:p>
            <a:r>
              <a:rPr lang="en-IN" dirty="0" smtClean="0"/>
              <a:t>Vocabulary is useless unless the reader is equipped with different patterns or modes in which words and phrases are used</a:t>
            </a:r>
          </a:p>
          <a:p>
            <a:r>
              <a:rPr lang="en-IN" dirty="0" smtClean="0"/>
              <a:t>Stresses on sentence- structure</a:t>
            </a:r>
          </a:p>
          <a:p>
            <a:r>
              <a:rPr lang="en-IN" dirty="0" smtClean="0"/>
              <a:t>one has to learn the structures</a:t>
            </a:r>
          </a:p>
          <a:p>
            <a:pPr marL="68580" indent="0">
              <a:buNone/>
            </a:pPr>
            <a:r>
              <a:rPr lang="en-IN" dirty="0" smtClean="0"/>
              <a:t>Principles</a:t>
            </a:r>
          </a:p>
          <a:p>
            <a:r>
              <a:rPr lang="en-IN" dirty="0" smtClean="0"/>
              <a:t>	Speech is very important</a:t>
            </a:r>
          </a:p>
          <a:p>
            <a:r>
              <a:rPr lang="en-IN" dirty="0" smtClean="0"/>
              <a:t>	Learner-</a:t>
            </a:r>
            <a:r>
              <a:rPr lang="en-IN" dirty="0" err="1" smtClean="0"/>
              <a:t>centered</a:t>
            </a:r>
            <a:endParaRPr lang="en-IN" dirty="0" smtClean="0"/>
          </a:p>
          <a:p>
            <a:r>
              <a:rPr lang="en-IN" dirty="0" smtClean="0"/>
              <a:t>	Fix up the habits of language patterns in 	English.</a:t>
            </a:r>
          </a:p>
          <a:p>
            <a:r>
              <a:rPr lang="en-US" dirty="0" smtClean="0"/>
              <a:t>	Rely </a:t>
            </a:r>
            <a:r>
              <a:rPr lang="en-US" dirty="0"/>
              <a:t>on- oral approach, drill method, </a:t>
            </a:r>
            <a:r>
              <a:rPr lang="en-US" dirty="0" smtClean="0"/>
              <a:t>	situational </a:t>
            </a:r>
            <a:r>
              <a:rPr lang="en-US" dirty="0"/>
              <a:t>approach</a:t>
            </a:r>
          </a:p>
          <a:p>
            <a:pPr marL="68580" indent="0">
              <a:buNone/>
            </a:pPr>
            <a:endParaRPr lang="en-IN" dirty="0" smtClean="0"/>
          </a:p>
          <a:p>
            <a:endParaRPr lang="en-IN" dirty="0"/>
          </a:p>
        </p:txBody>
      </p:sp>
    </p:spTree>
    <p:extLst>
      <p:ext uri="{BB962C8B-B14F-4D97-AF65-F5344CB8AC3E}">
        <p14:creationId xmlns:p14="http://schemas.microsoft.com/office/powerpoint/2010/main" val="96438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836712"/>
            <a:ext cx="6777317" cy="4995917"/>
          </a:xfrm>
        </p:spPr>
        <p:txBody>
          <a:bodyPr>
            <a:normAutofit fontScale="92500" lnSpcReduction="10000"/>
          </a:bodyPr>
          <a:lstStyle/>
          <a:p>
            <a:pPr marL="68580" indent="0">
              <a:buNone/>
            </a:pPr>
            <a:r>
              <a:rPr lang="en-IN" b="1" dirty="0" smtClean="0"/>
              <a:t>The Silent Way</a:t>
            </a:r>
          </a:p>
          <a:p>
            <a:r>
              <a:rPr lang="en-IN" dirty="0" smtClean="0"/>
              <a:t>Devised by Caleb </a:t>
            </a:r>
            <a:r>
              <a:rPr lang="en-IN" dirty="0" err="1" smtClean="0"/>
              <a:t>Gattegno</a:t>
            </a:r>
            <a:endParaRPr lang="en-IN" dirty="0" smtClean="0"/>
          </a:p>
          <a:p>
            <a:r>
              <a:rPr lang="en-IN" dirty="0" smtClean="0"/>
              <a:t>Teacher should be silent as much as possible in the classroom</a:t>
            </a:r>
          </a:p>
          <a:p>
            <a:r>
              <a:rPr lang="en-IN" dirty="0" smtClean="0"/>
              <a:t>Learner should be encourage to produce as much as language as possible.</a:t>
            </a:r>
          </a:p>
          <a:p>
            <a:r>
              <a:rPr lang="en-IN" dirty="0" smtClean="0"/>
              <a:t>Language learning as problem solving creative, discovering activity</a:t>
            </a:r>
          </a:p>
          <a:p>
            <a:r>
              <a:rPr lang="en-IN" dirty="0" smtClean="0"/>
              <a:t>Learner is the principal actor</a:t>
            </a:r>
          </a:p>
          <a:p>
            <a:r>
              <a:rPr lang="en-IN" dirty="0" smtClean="0"/>
              <a:t>Takes a structural approach to the organization of language </a:t>
            </a:r>
          </a:p>
          <a:p>
            <a:r>
              <a:rPr lang="en-IN" dirty="0" smtClean="0"/>
              <a:t>Students are presented with structural patterns of target language and grammar rules are learned inductively.</a:t>
            </a:r>
            <a:endParaRPr lang="en-IN" dirty="0"/>
          </a:p>
        </p:txBody>
      </p:sp>
    </p:spTree>
    <p:extLst>
      <p:ext uri="{BB962C8B-B14F-4D97-AF65-F5344CB8AC3E}">
        <p14:creationId xmlns:p14="http://schemas.microsoft.com/office/powerpoint/2010/main" val="218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332656"/>
            <a:ext cx="6777317" cy="5499973"/>
          </a:xfrm>
        </p:spPr>
        <p:txBody>
          <a:bodyPr>
            <a:normAutofit/>
          </a:bodyPr>
          <a:lstStyle/>
          <a:p>
            <a:endParaRPr lang="en-US" dirty="0" smtClean="0"/>
          </a:p>
          <a:p>
            <a:r>
              <a:rPr lang="en-US" dirty="0" smtClean="0"/>
              <a:t>Learning </a:t>
            </a:r>
            <a:r>
              <a:rPr lang="en-US" dirty="0"/>
              <a:t>is facilitated </a:t>
            </a:r>
            <a:r>
              <a:rPr lang="en-US" dirty="0" smtClean="0"/>
              <a:t>if </a:t>
            </a:r>
            <a:r>
              <a:rPr lang="en-US" dirty="0"/>
              <a:t>the learner discovers or creates. </a:t>
            </a:r>
            <a:endParaRPr lang="en-US" dirty="0" smtClean="0"/>
          </a:p>
          <a:p>
            <a:r>
              <a:rPr lang="en-US" dirty="0" smtClean="0"/>
              <a:t>The </a:t>
            </a:r>
            <a:r>
              <a:rPr lang="en-US" dirty="0"/>
              <a:t>learner is not a bench bound listener but an active contributor to the learning process.</a:t>
            </a:r>
          </a:p>
          <a:p>
            <a:r>
              <a:rPr lang="en-US" dirty="0" smtClean="0"/>
              <a:t>Learning </a:t>
            </a:r>
            <a:r>
              <a:rPr lang="en-US" dirty="0"/>
              <a:t>is facilitated by accompanying (mediating) physical objects. </a:t>
            </a:r>
            <a:r>
              <a:rPr lang="en-US" b="1" dirty="0"/>
              <a:t>The Silent Way </a:t>
            </a:r>
            <a:r>
              <a:rPr lang="en-US" dirty="0"/>
              <a:t>uses </a:t>
            </a:r>
            <a:r>
              <a:rPr lang="en-US" dirty="0" smtClean="0"/>
              <a:t>colorful charts </a:t>
            </a:r>
            <a:r>
              <a:rPr lang="en-US" dirty="0"/>
              <a:t>and rods (</a:t>
            </a:r>
            <a:r>
              <a:rPr lang="en-US" dirty="0" err="1"/>
              <a:t>cuisenaire</a:t>
            </a:r>
            <a:r>
              <a:rPr lang="en-US" dirty="0"/>
              <a:t> rods) which are of varying length. They are used to introduce vocabulary </a:t>
            </a:r>
            <a:r>
              <a:rPr lang="en-US" dirty="0" smtClean="0"/>
              <a:t>,colors</a:t>
            </a:r>
            <a:r>
              <a:rPr lang="en-US" dirty="0"/>
              <a:t>, numbers, adjectives, verbs) and syntax (tense, comparatives, plurals, word order </a:t>
            </a:r>
            <a:r>
              <a:rPr lang="en-US" dirty="0" smtClean="0"/>
              <a:t>…)</a:t>
            </a:r>
            <a:endParaRPr lang="en-US" dirty="0"/>
          </a:p>
        </p:txBody>
      </p:sp>
    </p:spTree>
    <p:extLst>
      <p:ext uri="{BB962C8B-B14F-4D97-AF65-F5344CB8AC3E}">
        <p14:creationId xmlns:p14="http://schemas.microsoft.com/office/powerpoint/2010/main" val="425767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4704"/>
            <a:ext cx="6777317" cy="5544616"/>
          </a:xfrm>
        </p:spPr>
        <p:txBody>
          <a:bodyPr>
            <a:normAutofit lnSpcReduction="10000"/>
          </a:bodyPr>
          <a:lstStyle/>
          <a:p>
            <a:r>
              <a:rPr lang="en-US" dirty="0" smtClean="0"/>
              <a:t> </a:t>
            </a:r>
            <a:r>
              <a:rPr lang="en-US" dirty="0"/>
              <a:t>Learning is facilitated by problem solving involving the material to be learned.</a:t>
            </a:r>
          </a:p>
          <a:p>
            <a:pPr marL="850392" lvl="3" indent="0">
              <a:buNone/>
            </a:pPr>
            <a:r>
              <a:rPr lang="en-US" dirty="0"/>
              <a:t>This can be summarized by Benjamin Franklin’s words</a:t>
            </a:r>
            <a:r>
              <a:rPr lang="en-US" dirty="0" smtClean="0"/>
              <a:t>:</a:t>
            </a:r>
          </a:p>
          <a:p>
            <a:pPr marL="850392" lvl="3" indent="0">
              <a:buNone/>
            </a:pPr>
            <a:r>
              <a:rPr lang="en-US" dirty="0" smtClean="0"/>
              <a:t>“</a:t>
            </a:r>
            <a:r>
              <a:rPr lang="en-US" dirty="0"/>
              <a:t>Tell me and I forget</a:t>
            </a:r>
          </a:p>
          <a:p>
            <a:pPr marL="850392" lvl="3" indent="0">
              <a:buNone/>
            </a:pPr>
            <a:r>
              <a:rPr lang="en-US" dirty="0"/>
              <a:t>Teach me and I remember</a:t>
            </a:r>
          </a:p>
          <a:p>
            <a:pPr marL="850392" lvl="3" indent="0">
              <a:buNone/>
            </a:pPr>
            <a:r>
              <a:rPr lang="en-US" dirty="0"/>
              <a:t>Involve me and I learn”</a:t>
            </a:r>
          </a:p>
          <a:p>
            <a:r>
              <a:rPr lang="en-US" dirty="0"/>
              <a:t>A good silent way learner is a good problem solver. The teacher’s role resides only in giving minimum</a:t>
            </a:r>
          </a:p>
          <a:p>
            <a:r>
              <a:rPr lang="en-US" dirty="0"/>
              <a:t>repetitions and correction, remaining silent most of the times, leaving the learner struggling to solve</a:t>
            </a:r>
          </a:p>
          <a:p>
            <a:r>
              <a:rPr lang="en-US" dirty="0"/>
              <a:t>problems about the language and get a grasp of its mechanism.</a:t>
            </a:r>
          </a:p>
          <a:p>
            <a:endParaRPr lang="en-US" dirty="0"/>
          </a:p>
          <a:p>
            <a:endParaRPr lang="en-IN" dirty="0"/>
          </a:p>
        </p:txBody>
      </p:sp>
    </p:spTree>
    <p:extLst>
      <p:ext uri="{BB962C8B-B14F-4D97-AF65-F5344CB8AC3E}">
        <p14:creationId xmlns:p14="http://schemas.microsoft.com/office/powerpoint/2010/main" val="266147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1008112"/>
          </a:xfrm>
        </p:spPr>
        <p:txBody>
          <a:bodyPr>
            <a:normAutofit fontScale="90000"/>
          </a:bodyPr>
          <a:lstStyle/>
          <a:p>
            <a:r>
              <a:rPr lang="en-IN" dirty="0" smtClean="0"/>
              <a:t>Community </a:t>
            </a:r>
            <a:r>
              <a:rPr lang="en-IN" dirty="0"/>
              <a:t>L</a:t>
            </a:r>
            <a:r>
              <a:rPr lang="en-IN" dirty="0" smtClean="0"/>
              <a:t>anguage Learning (CLL)</a:t>
            </a:r>
            <a:endParaRPr lang="en-IN" dirty="0"/>
          </a:p>
        </p:txBody>
      </p:sp>
      <p:sp>
        <p:nvSpPr>
          <p:cNvPr id="3" name="Content Placeholder 2"/>
          <p:cNvSpPr>
            <a:spLocks noGrp="1"/>
          </p:cNvSpPr>
          <p:nvPr>
            <p:ph idx="1"/>
          </p:nvPr>
        </p:nvSpPr>
        <p:spPr>
          <a:xfrm>
            <a:off x="1043492" y="1556792"/>
            <a:ext cx="6777317" cy="4275837"/>
          </a:xfrm>
        </p:spPr>
        <p:txBody>
          <a:bodyPr/>
          <a:lstStyle/>
          <a:p>
            <a:r>
              <a:rPr lang="en-IN" dirty="0" smtClean="0"/>
              <a:t>Charles A Curran</a:t>
            </a:r>
          </a:p>
          <a:p>
            <a:r>
              <a:rPr lang="en-IN" dirty="0" smtClean="0"/>
              <a:t>Represents the use of counselling learning theory</a:t>
            </a:r>
          </a:p>
          <a:p>
            <a:r>
              <a:rPr lang="en-IN" dirty="0" smtClean="0"/>
              <a:t>Humanistic approach</a:t>
            </a:r>
          </a:p>
          <a:p>
            <a:r>
              <a:rPr lang="en-IN" dirty="0" smtClean="0"/>
              <a:t>Oral proficiency</a:t>
            </a:r>
          </a:p>
          <a:p>
            <a:r>
              <a:rPr lang="en-IN" dirty="0" smtClean="0"/>
              <a:t>Give importance to learner’s expressed communicative intentions and teacher’s reformulations into suitable language utterances.</a:t>
            </a:r>
            <a:endParaRPr lang="en-IN" dirty="0"/>
          </a:p>
        </p:txBody>
      </p:sp>
    </p:spTree>
    <p:extLst>
      <p:ext uri="{BB962C8B-B14F-4D97-AF65-F5344CB8AC3E}">
        <p14:creationId xmlns:p14="http://schemas.microsoft.com/office/powerpoint/2010/main" val="2126510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648072"/>
          </a:xfrm>
        </p:spPr>
        <p:txBody>
          <a:bodyPr>
            <a:normAutofit fontScale="90000"/>
          </a:bodyPr>
          <a:lstStyle/>
          <a:p>
            <a:r>
              <a:rPr lang="en-IN" dirty="0" smtClean="0"/>
              <a:t>Activities</a:t>
            </a:r>
            <a:endParaRPr lang="en-IN" dirty="0"/>
          </a:p>
        </p:txBody>
      </p:sp>
      <p:sp>
        <p:nvSpPr>
          <p:cNvPr id="3" name="Content Placeholder 2"/>
          <p:cNvSpPr>
            <a:spLocks noGrp="1"/>
          </p:cNvSpPr>
          <p:nvPr>
            <p:ph idx="1"/>
          </p:nvPr>
        </p:nvSpPr>
        <p:spPr>
          <a:xfrm>
            <a:off x="1043492" y="1124744"/>
            <a:ext cx="6777317" cy="4707885"/>
          </a:xfrm>
        </p:spPr>
        <p:txBody>
          <a:bodyPr/>
          <a:lstStyle/>
          <a:p>
            <a:r>
              <a:rPr lang="en-IN" dirty="0" smtClean="0"/>
              <a:t>Translation</a:t>
            </a:r>
          </a:p>
          <a:p>
            <a:r>
              <a:rPr lang="en-IN" dirty="0" smtClean="0"/>
              <a:t>Group work</a:t>
            </a:r>
          </a:p>
          <a:p>
            <a:r>
              <a:rPr lang="en-IN" dirty="0" smtClean="0"/>
              <a:t>Recording</a:t>
            </a:r>
          </a:p>
          <a:p>
            <a:r>
              <a:rPr lang="en-IN" dirty="0" smtClean="0"/>
              <a:t>Transcription</a:t>
            </a:r>
          </a:p>
          <a:p>
            <a:r>
              <a:rPr lang="en-IN" dirty="0" smtClean="0"/>
              <a:t>Analysis</a:t>
            </a:r>
          </a:p>
          <a:p>
            <a:r>
              <a:rPr lang="en-IN" dirty="0" smtClean="0"/>
              <a:t>Reflection and observation</a:t>
            </a:r>
          </a:p>
          <a:p>
            <a:r>
              <a:rPr lang="en-IN" dirty="0" smtClean="0"/>
              <a:t>Listening</a:t>
            </a:r>
          </a:p>
          <a:p>
            <a:r>
              <a:rPr lang="en-IN" dirty="0" smtClean="0"/>
              <a:t>Free conversation</a:t>
            </a:r>
          </a:p>
          <a:p>
            <a:endParaRPr lang="en-IN" dirty="0"/>
          </a:p>
          <a:p>
            <a:r>
              <a:rPr lang="en-IN" dirty="0" smtClean="0"/>
              <a:t>Learning achieved collaboratively</a:t>
            </a:r>
            <a:endParaRPr lang="en-IN" dirty="0"/>
          </a:p>
        </p:txBody>
      </p:sp>
    </p:spTree>
    <p:extLst>
      <p:ext uri="{BB962C8B-B14F-4D97-AF65-F5344CB8AC3E}">
        <p14:creationId xmlns:p14="http://schemas.microsoft.com/office/powerpoint/2010/main" val="4066019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Suggestopedia</a:t>
            </a:r>
            <a:endParaRPr lang="en-IN" dirty="0"/>
          </a:p>
        </p:txBody>
      </p:sp>
      <p:sp>
        <p:nvSpPr>
          <p:cNvPr id="3" name="Content Placeholder 2"/>
          <p:cNvSpPr>
            <a:spLocks noGrp="1"/>
          </p:cNvSpPr>
          <p:nvPr>
            <p:ph idx="1"/>
          </p:nvPr>
        </p:nvSpPr>
        <p:spPr/>
        <p:txBody>
          <a:bodyPr/>
          <a:lstStyle/>
          <a:p>
            <a:r>
              <a:rPr lang="en-IN" dirty="0" smtClean="0"/>
              <a:t>Developed by Bulgarian </a:t>
            </a:r>
            <a:r>
              <a:rPr lang="en-IN" dirty="0" err="1" smtClean="0"/>
              <a:t>psychatrist</a:t>
            </a:r>
            <a:r>
              <a:rPr lang="en-IN" dirty="0" smtClean="0"/>
              <a:t>-educator </a:t>
            </a:r>
            <a:r>
              <a:rPr lang="en-IN" dirty="0" err="1" smtClean="0"/>
              <a:t>Georgi</a:t>
            </a:r>
            <a:r>
              <a:rPr lang="en-IN" dirty="0" smtClean="0"/>
              <a:t> </a:t>
            </a:r>
            <a:r>
              <a:rPr lang="en-IN" dirty="0" err="1" smtClean="0"/>
              <a:t>Lozanov</a:t>
            </a:r>
            <a:endParaRPr lang="en-IN" dirty="0" smtClean="0"/>
          </a:p>
          <a:p>
            <a:endParaRPr lang="en-US" dirty="0"/>
          </a:p>
          <a:p>
            <a:r>
              <a:rPr lang="en-US" dirty="0"/>
              <a:t>The approach was based on the power of suggestion in learning, the notion being that positive suggestion would make the learner more receptive and, in turn, stimulate learning.</a:t>
            </a:r>
            <a:endParaRPr lang="en-IN" dirty="0"/>
          </a:p>
        </p:txBody>
      </p:sp>
    </p:spTree>
    <p:extLst>
      <p:ext uri="{BB962C8B-B14F-4D97-AF65-F5344CB8AC3E}">
        <p14:creationId xmlns:p14="http://schemas.microsoft.com/office/powerpoint/2010/main" val="3231797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35292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313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548680"/>
            <a:ext cx="6777317" cy="5283949"/>
          </a:xfrm>
        </p:spPr>
        <p:txBody>
          <a:bodyPr/>
          <a:lstStyle/>
          <a:p>
            <a:r>
              <a:rPr lang="en-US" dirty="0" err="1"/>
              <a:t>suggestopedia</a:t>
            </a:r>
            <a:r>
              <a:rPr lang="en-US" dirty="0"/>
              <a:t> makes use of music, a comfortable and relaxing environment, and a relationship between the teacher and the student that is akin to the parent-child relationship. Music, in particular, is central to the approach. </a:t>
            </a:r>
            <a:endParaRPr lang="en-US" dirty="0" smtClean="0"/>
          </a:p>
          <a:p>
            <a:r>
              <a:rPr lang="en-US" dirty="0" smtClean="0"/>
              <a:t>there </a:t>
            </a:r>
            <a:r>
              <a:rPr lang="en-US" dirty="0"/>
              <a:t>is no apparent theory of language in </a:t>
            </a:r>
            <a:r>
              <a:rPr lang="en-US" dirty="0" err="1"/>
              <a:t>suggestopedia</a:t>
            </a:r>
            <a:r>
              <a:rPr lang="en-US" dirty="0"/>
              <a:t> and no obvious order in which </a:t>
            </a:r>
            <a:r>
              <a:rPr lang="en-US" dirty="0" smtClean="0"/>
              <a:t>items of </a:t>
            </a:r>
            <a:r>
              <a:rPr lang="en-US" dirty="0"/>
              <a:t>language are presented</a:t>
            </a:r>
            <a:r>
              <a:rPr lang="en-US" dirty="0" smtClean="0"/>
              <a:t>.</a:t>
            </a:r>
          </a:p>
          <a:p>
            <a:r>
              <a:rPr lang="en-IN" dirty="0"/>
              <a:t>Aims to </a:t>
            </a:r>
            <a:r>
              <a:rPr lang="en-IN" dirty="0" smtClean="0"/>
              <a:t>deliver advanced conversational proficiency quickly</a:t>
            </a:r>
          </a:p>
          <a:p>
            <a:r>
              <a:rPr lang="en-IN" dirty="0" smtClean="0"/>
              <a:t>Not memorising but understanding and creative solutions to problems, </a:t>
            </a:r>
            <a:endParaRPr lang="en-IN" dirty="0"/>
          </a:p>
        </p:txBody>
      </p:sp>
    </p:spTree>
    <p:extLst>
      <p:ext uri="{BB962C8B-B14F-4D97-AF65-F5344CB8AC3E}">
        <p14:creationId xmlns:p14="http://schemas.microsoft.com/office/powerpoint/2010/main" val="691314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764704"/>
            <a:ext cx="6777317" cy="5067925"/>
          </a:xfrm>
        </p:spPr>
        <p:txBody>
          <a:bodyPr/>
          <a:lstStyle/>
          <a:p>
            <a:r>
              <a:rPr lang="en-IN" dirty="0" smtClean="0"/>
              <a:t>All participants sit in a circle</a:t>
            </a:r>
          </a:p>
          <a:p>
            <a:r>
              <a:rPr lang="en-IN" dirty="0" smtClean="0"/>
              <a:t>Micro and macro studies</a:t>
            </a:r>
          </a:p>
          <a:p>
            <a:r>
              <a:rPr lang="en-IN" dirty="0" smtClean="0"/>
              <a:t>Micro- grammar, vocabulary, </a:t>
            </a:r>
            <a:r>
              <a:rPr lang="en-IN" dirty="0" err="1" smtClean="0"/>
              <a:t>qns</a:t>
            </a:r>
            <a:r>
              <a:rPr lang="en-IN" dirty="0" smtClean="0"/>
              <a:t>. and answers</a:t>
            </a:r>
          </a:p>
          <a:p>
            <a:r>
              <a:rPr lang="en-IN" dirty="0" smtClean="0"/>
              <a:t>Macro- role playing, innovative language conversations.</a:t>
            </a:r>
          </a:p>
          <a:p>
            <a:endParaRPr lang="en-IN" dirty="0"/>
          </a:p>
        </p:txBody>
      </p:sp>
    </p:spTree>
    <p:extLst>
      <p:ext uri="{BB962C8B-B14F-4D97-AF65-F5344CB8AC3E}">
        <p14:creationId xmlns:p14="http://schemas.microsoft.com/office/powerpoint/2010/main" val="84454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04664"/>
            <a:ext cx="7024744" cy="864096"/>
          </a:xfrm>
        </p:spPr>
        <p:txBody>
          <a:bodyPr>
            <a:normAutofit fontScale="90000"/>
          </a:bodyPr>
          <a:lstStyle/>
          <a:p>
            <a:r>
              <a:rPr lang="en-IN" dirty="0" smtClean="0"/>
              <a:t>Notional Functional Approach</a:t>
            </a:r>
            <a:endParaRPr lang="en-IN" dirty="0"/>
          </a:p>
        </p:txBody>
      </p:sp>
      <p:sp>
        <p:nvSpPr>
          <p:cNvPr id="3" name="Content Placeholder 2"/>
          <p:cNvSpPr>
            <a:spLocks noGrp="1"/>
          </p:cNvSpPr>
          <p:nvPr>
            <p:ph idx="1"/>
          </p:nvPr>
        </p:nvSpPr>
        <p:spPr>
          <a:xfrm>
            <a:off x="1043492" y="1196752"/>
            <a:ext cx="6777317" cy="4635877"/>
          </a:xfrm>
        </p:spPr>
        <p:txBody>
          <a:bodyPr/>
          <a:lstStyle/>
          <a:p>
            <a:r>
              <a:rPr lang="en-US" dirty="0"/>
              <a:t>The notional-functional </a:t>
            </a:r>
            <a:r>
              <a:rPr lang="en-US" dirty="0" smtClean="0"/>
              <a:t>approach </a:t>
            </a:r>
            <a:r>
              <a:rPr lang="en-US" dirty="0"/>
              <a:t>is a way of structuring a syllabus around "notions," real-life situations in which people communicate, which are further broken down into "functions," specific aims of </a:t>
            </a:r>
            <a:r>
              <a:rPr lang="en-US" dirty="0" smtClean="0"/>
              <a:t>communication</a:t>
            </a:r>
          </a:p>
          <a:p>
            <a:r>
              <a:rPr lang="en-US" dirty="0"/>
              <a:t>Functions often lend themselves naturally to specific grammatical patterns or common </a:t>
            </a:r>
            <a:r>
              <a:rPr lang="en-US" dirty="0" smtClean="0"/>
              <a:t>expressions</a:t>
            </a:r>
          </a:p>
          <a:p>
            <a:r>
              <a:rPr lang="en-US" dirty="0" smtClean="0"/>
              <a:t>For </a:t>
            </a:r>
            <a:r>
              <a:rPr lang="en-US" dirty="0" err="1" smtClean="0"/>
              <a:t>eg</a:t>
            </a:r>
            <a:r>
              <a:rPr lang="en-US" dirty="0" smtClean="0"/>
              <a:t>. How to buy </a:t>
            </a:r>
            <a:r>
              <a:rPr lang="en-US" smtClean="0"/>
              <a:t>from a shop</a:t>
            </a:r>
            <a:r>
              <a:rPr lang="en-US" dirty="0" smtClean="0"/>
              <a:t>?</a:t>
            </a:r>
          </a:p>
          <a:p>
            <a:endParaRPr lang="en-IN" dirty="0"/>
          </a:p>
        </p:txBody>
      </p:sp>
    </p:spTree>
    <p:extLst>
      <p:ext uri="{BB962C8B-B14F-4D97-AF65-F5344CB8AC3E}">
        <p14:creationId xmlns:p14="http://schemas.microsoft.com/office/powerpoint/2010/main" val="2322581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r>
              <a:rPr lang="en-IN" sz="6600" b="1" i="1" dirty="0" smtClean="0">
                <a:solidFill>
                  <a:srgbClr val="92D050"/>
                </a:solidFill>
                <a:latin typeface="Berlin Sans FB" pitchFamily="34" charset="0"/>
              </a:rPr>
              <a:t>   THANK YOU</a:t>
            </a:r>
            <a:endParaRPr lang="en-IN" sz="6600" b="1" i="1" dirty="0">
              <a:solidFill>
                <a:srgbClr val="92D050"/>
              </a:solidFill>
              <a:latin typeface="Berlin Sans FB" pitchFamily="34" charset="0"/>
            </a:endParaRPr>
          </a:p>
        </p:txBody>
      </p:sp>
    </p:spTree>
    <p:extLst>
      <p:ext uri="{BB962C8B-B14F-4D97-AF65-F5344CB8AC3E}">
        <p14:creationId xmlns:p14="http://schemas.microsoft.com/office/powerpoint/2010/main" val="408995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620688"/>
            <a:ext cx="6777317" cy="5211941"/>
          </a:xfrm>
        </p:spPr>
        <p:txBody>
          <a:bodyPr>
            <a:normAutofit lnSpcReduction="10000"/>
          </a:bodyPr>
          <a:lstStyle/>
          <a:p>
            <a:r>
              <a:rPr lang="en-IN" sz="2800" dirty="0" smtClean="0"/>
              <a:t>Dominated in European and foreign language teaching from 1840s to 1940s</a:t>
            </a:r>
          </a:p>
          <a:p>
            <a:endParaRPr lang="en-IN" sz="2800" dirty="0" smtClean="0"/>
          </a:p>
          <a:p>
            <a:r>
              <a:rPr lang="en-IN" sz="2800" dirty="0" smtClean="0"/>
              <a:t>Offspring of </a:t>
            </a:r>
            <a:r>
              <a:rPr lang="en-IN" sz="2800" dirty="0"/>
              <a:t>G</a:t>
            </a:r>
            <a:r>
              <a:rPr lang="en-IN" sz="2800" dirty="0" smtClean="0"/>
              <a:t>erman scholarship</a:t>
            </a:r>
          </a:p>
          <a:p>
            <a:endParaRPr lang="en-IN" sz="2800" dirty="0" smtClean="0"/>
          </a:p>
          <a:p>
            <a:r>
              <a:rPr lang="en-US" sz="2800" dirty="0"/>
              <a:t>Know everything about the subject rather than the subject itself</a:t>
            </a:r>
            <a:r>
              <a:rPr lang="en-US" sz="2800" dirty="0" smtClean="0"/>
              <a:t>.</a:t>
            </a:r>
          </a:p>
          <a:p>
            <a:endParaRPr lang="en-US" sz="2800" dirty="0"/>
          </a:p>
          <a:p>
            <a:r>
              <a:rPr lang="en-IN" sz="2800" dirty="0" smtClean="0"/>
              <a:t>Primary focus is the understanding of literary text</a:t>
            </a:r>
            <a:endParaRPr lang="en-IN" sz="2800" dirty="0"/>
          </a:p>
        </p:txBody>
      </p:sp>
    </p:spTree>
    <p:extLst>
      <p:ext uri="{BB962C8B-B14F-4D97-AF65-F5344CB8AC3E}">
        <p14:creationId xmlns:p14="http://schemas.microsoft.com/office/powerpoint/2010/main" val="123367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7992888" cy="4635877"/>
          </a:xfrm>
        </p:spPr>
        <p:txBody>
          <a:bodyPr/>
          <a:lstStyle/>
          <a:p>
            <a:r>
              <a:rPr lang="en-IN" dirty="0" smtClean="0"/>
              <a:t>Aims to study foreign language in order to benefit mental discipline and intellectual development.</a:t>
            </a:r>
          </a:p>
          <a:p>
            <a:r>
              <a:rPr lang="en-IN" dirty="0" smtClean="0"/>
              <a:t>Approaches language first through the detailed analysis of its grammar rules to translate texts to and from the target language</a:t>
            </a:r>
          </a:p>
          <a:p>
            <a:r>
              <a:rPr lang="en-IN" dirty="0" smtClean="0"/>
              <a:t>Language learning is all about memorizing rules and facts.</a:t>
            </a:r>
          </a:p>
          <a:p>
            <a:r>
              <a:rPr lang="en-IN" dirty="0" smtClean="0"/>
              <a:t>First language as a reference system </a:t>
            </a:r>
          </a:p>
          <a:p>
            <a:r>
              <a:rPr lang="en-IN" dirty="0" smtClean="0"/>
              <a:t>Major focus on reading and writing</a:t>
            </a:r>
            <a:endParaRPr lang="en-IN" dirty="0"/>
          </a:p>
        </p:txBody>
      </p:sp>
    </p:spTree>
    <p:extLst>
      <p:ext uri="{BB962C8B-B14F-4D97-AF65-F5344CB8AC3E}">
        <p14:creationId xmlns:p14="http://schemas.microsoft.com/office/powerpoint/2010/main" val="1451070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188641"/>
            <a:ext cx="6534472" cy="6986528"/>
          </a:xfrm>
          <a:prstGeom prst="rect">
            <a:avLst/>
          </a:prstGeom>
        </p:spPr>
        <p:txBody>
          <a:bodyPr wrap="square">
            <a:spAutoFit/>
          </a:bodyPr>
          <a:lstStyle/>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Vocabulary enrichment- bi lingual dictionary and memorizing.</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Sentence as the basic unit- translation as the major process</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Accuracy emphasized- aim is to high standards in translation</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Grammar is taught deductively</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Native language is the medium of instruction</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Questioning and rejection of GT method during 1850s- a demand for proficiency in foreign languages- communication got importance.</a:t>
            </a:r>
          </a:p>
          <a:p>
            <a:pPr marL="457200" indent="-457200">
              <a:buFont typeface="Arial" pitchFamily="34" charset="0"/>
              <a:buChar char="•"/>
            </a:pPr>
            <a:r>
              <a:rPr lang="en-US" sz="2800" b="1" dirty="0" smtClean="0">
                <a:solidFill>
                  <a:srgbClr val="FFFF00"/>
                </a:solidFill>
                <a:latin typeface="Times New Roman" pitchFamily="18" charset="0"/>
                <a:cs typeface="Times New Roman" pitchFamily="18" charset="0"/>
              </a:rPr>
              <a:t>Led to the Reformist movement in 1880s.</a:t>
            </a:r>
          </a:p>
          <a:p>
            <a:pPr marL="457200" indent="-457200">
              <a:buFont typeface="Arial" pitchFamily="34" charset="0"/>
              <a:buChar char="•"/>
            </a:pPr>
            <a:endParaRPr 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33129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548680"/>
            <a:ext cx="6777317" cy="5283949"/>
          </a:xfrm>
        </p:spPr>
        <p:txBody>
          <a:bodyPr/>
          <a:lstStyle/>
          <a:p>
            <a:r>
              <a:rPr lang="en-IN" dirty="0" smtClean="0"/>
              <a:t>Discipline of linguistics was revitalized</a:t>
            </a:r>
          </a:p>
          <a:p>
            <a:r>
              <a:rPr lang="en-IN" dirty="0" smtClean="0"/>
              <a:t>Phonetics gave new insights to speech process</a:t>
            </a:r>
          </a:p>
          <a:p>
            <a:r>
              <a:rPr lang="en-IN" dirty="0" smtClean="0"/>
              <a:t>International Phonetic Association in 1886</a:t>
            </a:r>
          </a:p>
          <a:p>
            <a:r>
              <a:rPr lang="en-IN" dirty="0" smtClean="0"/>
              <a:t>International Phonetic Alphabet(IPA)</a:t>
            </a:r>
          </a:p>
          <a:p>
            <a:r>
              <a:rPr lang="en-IN" dirty="0" smtClean="0"/>
              <a:t>Reformist movement</a:t>
            </a:r>
          </a:p>
          <a:p>
            <a:pPr lvl="4"/>
            <a:r>
              <a:rPr lang="en-IN" sz="2000" dirty="0" smtClean="0"/>
              <a:t>Study of the spoken language</a:t>
            </a:r>
          </a:p>
          <a:p>
            <a:pPr lvl="4"/>
            <a:r>
              <a:rPr lang="en-IN" sz="2000" dirty="0" smtClean="0"/>
              <a:t>Importance to pronunciation</a:t>
            </a:r>
          </a:p>
          <a:p>
            <a:pPr lvl="4"/>
            <a:r>
              <a:rPr lang="en-IN" sz="2000" dirty="0" smtClean="0"/>
              <a:t>Inductive method in learning</a:t>
            </a:r>
          </a:p>
          <a:p>
            <a:pPr lvl="4"/>
            <a:r>
              <a:rPr lang="en-IN" sz="2000" dirty="0" smtClean="0"/>
              <a:t>Use of conversations and dialogues, phrases and idioms.</a:t>
            </a:r>
          </a:p>
          <a:p>
            <a:pPr lvl="4"/>
            <a:r>
              <a:rPr lang="en-IN" sz="2000" dirty="0" smtClean="0"/>
              <a:t>Establish association with target language.</a:t>
            </a:r>
            <a:endParaRPr lang="en-IN" sz="2000" dirty="0"/>
          </a:p>
        </p:txBody>
      </p:sp>
    </p:spTree>
    <p:extLst>
      <p:ext uri="{BB962C8B-B14F-4D97-AF65-F5344CB8AC3E}">
        <p14:creationId xmlns:p14="http://schemas.microsoft.com/office/powerpoint/2010/main" val="172747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325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476672"/>
            <a:ext cx="7024744" cy="648072"/>
          </a:xfrm>
        </p:spPr>
        <p:txBody>
          <a:bodyPr>
            <a:normAutofit fontScale="90000"/>
          </a:bodyPr>
          <a:lstStyle/>
          <a:p>
            <a:r>
              <a:rPr lang="en-IN" b="1" dirty="0" smtClean="0"/>
              <a:t>Direct Method</a:t>
            </a:r>
            <a:endParaRPr lang="en-IN" b="1" dirty="0"/>
          </a:p>
        </p:txBody>
      </p:sp>
      <p:sp>
        <p:nvSpPr>
          <p:cNvPr id="3" name="Content Placeholder 2"/>
          <p:cNvSpPr>
            <a:spLocks noGrp="1"/>
          </p:cNvSpPr>
          <p:nvPr>
            <p:ph idx="1"/>
          </p:nvPr>
        </p:nvSpPr>
        <p:spPr>
          <a:xfrm>
            <a:off x="611560" y="1340768"/>
            <a:ext cx="7920880" cy="4824536"/>
          </a:xfrm>
        </p:spPr>
        <p:txBody>
          <a:bodyPr/>
          <a:lstStyle/>
          <a:p>
            <a:r>
              <a:rPr lang="en-US" dirty="0" smtClean="0"/>
              <a:t> </a:t>
            </a:r>
            <a:r>
              <a:rPr lang="en-US" dirty="0"/>
              <a:t>A</a:t>
            </a:r>
            <a:r>
              <a:rPr lang="en-US" dirty="0" smtClean="0"/>
              <a:t>n </a:t>
            </a:r>
            <a:r>
              <a:rPr lang="en-US" dirty="0"/>
              <a:t>answer to the dissatisfaction with the older grammar translation method</a:t>
            </a:r>
            <a:endParaRPr lang="en-IN" dirty="0" smtClean="0"/>
          </a:p>
          <a:p>
            <a:r>
              <a:rPr lang="en-IN" dirty="0" smtClean="0"/>
              <a:t>Has its origins in the Natural method which was popularised by </a:t>
            </a:r>
            <a:r>
              <a:rPr lang="en-IN" dirty="0" err="1" smtClean="0"/>
              <a:t>Sauveur</a:t>
            </a:r>
            <a:r>
              <a:rPr lang="en-IN" dirty="0" smtClean="0"/>
              <a:t> and </a:t>
            </a:r>
            <a:r>
              <a:rPr lang="en-IN" dirty="0" err="1" smtClean="0"/>
              <a:t>Franke</a:t>
            </a:r>
            <a:endParaRPr lang="en-IN" dirty="0" smtClean="0"/>
          </a:p>
          <a:p>
            <a:r>
              <a:rPr lang="en-IN" dirty="0" smtClean="0"/>
              <a:t>Intensive oral interaction in target language.</a:t>
            </a:r>
          </a:p>
          <a:p>
            <a:r>
              <a:rPr lang="en-IN" dirty="0" smtClean="0"/>
              <a:t>Spontaneous use of foreign language in classroom</a:t>
            </a:r>
          </a:p>
          <a:p>
            <a:r>
              <a:rPr lang="en-IN" dirty="0" smtClean="0"/>
              <a:t>Attention given to pronunciation</a:t>
            </a:r>
          </a:p>
          <a:p>
            <a:r>
              <a:rPr lang="en-IN" dirty="0" smtClean="0"/>
              <a:t>Known words can be used to teach new vocabulary, using mime, demonstration and pictures.</a:t>
            </a:r>
            <a:endParaRPr lang="en-IN" dirty="0"/>
          </a:p>
        </p:txBody>
      </p:sp>
    </p:spTree>
    <p:extLst>
      <p:ext uri="{BB962C8B-B14F-4D97-AF65-F5344CB8AC3E}">
        <p14:creationId xmlns:p14="http://schemas.microsoft.com/office/powerpoint/2010/main" val="355661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1228607</TotalTime>
  <Words>1461</Words>
  <Application>Microsoft Office PowerPoint</Application>
  <PresentationFormat>On-screen Show (4:3)</PresentationFormat>
  <Paragraphs>194</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PowerPoint Presentation</vt:lpstr>
      <vt:lpstr>Methods of Language Teaching</vt:lpstr>
      <vt:lpstr>PowerPoint Presentation</vt:lpstr>
      <vt:lpstr>PowerPoint Presentation</vt:lpstr>
      <vt:lpstr>PowerPoint Presentation</vt:lpstr>
      <vt:lpstr>PowerPoint Presentation</vt:lpstr>
      <vt:lpstr>PowerPoint Presentation</vt:lpstr>
      <vt:lpstr>PowerPoint Presentation</vt:lpstr>
      <vt:lpstr>Direct Method</vt:lpstr>
      <vt:lpstr>PowerPoint Presentation</vt:lpstr>
      <vt:lpstr>Demerits</vt:lpstr>
      <vt:lpstr>PowerPoint Presentation</vt:lpstr>
      <vt:lpstr>PowerPoint Presentation</vt:lpstr>
      <vt:lpstr>PowerPoint Presentation</vt:lpstr>
      <vt:lpstr>PowerPoint Presentation</vt:lpstr>
      <vt:lpstr>Decline of Audio- Lingual Method</vt:lpstr>
      <vt:lpstr>Audio Visual method</vt:lpstr>
      <vt:lpstr>PowerPoint Presentation</vt:lpstr>
      <vt:lpstr>PowerPoint Presentation</vt:lpstr>
      <vt:lpstr>   CLT</vt:lpstr>
      <vt:lpstr>PowerPoint Presentation</vt:lpstr>
      <vt:lpstr>Computer Assisted Language Learning ( CALL)</vt:lpstr>
      <vt:lpstr>Structural Approach</vt:lpstr>
      <vt:lpstr>PowerPoint Presentation</vt:lpstr>
      <vt:lpstr>PowerPoint Presentation</vt:lpstr>
      <vt:lpstr>PowerPoint Presentation</vt:lpstr>
      <vt:lpstr>Community Language Learning (CLL)</vt:lpstr>
      <vt:lpstr>Activities</vt:lpstr>
      <vt:lpstr>Suggestopedia</vt:lpstr>
      <vt:lpstr>PowerPoint Presentation</vt:lpstr>
      <vt:lpstr>PowerPoint Presentation</vt:lpstr>
      <vt:lpstr>Notional Functional Approach</vt:lpstr>
      <vt:lpstr>PowerPoint Presentation</vt:lpstr>
    </vt:vector>
  </TitlesOfParts>
  <Company>pramod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ss</cp:lastModifiedBy>
  <cp:revision>51</cp:revision>
  <dcterms:created xsi:type="dcterms:W3CDTF">2018-07-26T13:29:27Z</dcterms:created>
  <dcterms:modified xsi:type="dcterms:W3CDTF">2017-10-04T16:56:20Z</dcterms:modified>
</cp:coreProperties>
</file>